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1" r:id="rId3"/>
    <p:sldId id="285" r:id="rId4"/>
    <p:sldId id="308" r:id="rId5"/>
    <p:sldId id="261" r:id="rId6"/>
    <p:sldId id="283" r:id="rId7"/>
    <p:sldId id="289" r:id="rId8"/>
    <p:sldId id="319" r:id="rId9"/>
    <p:sldId id="311" r:id="rId10"/>
    <p:sldId id="309" r:id="rId11"/>
    <p:sldId id="313" r:id="rId12"/>
    <p:sldId id="312" r:id="rId13"/>
    <p:sldId id="317" r:id="rId14"/>
    <p:sldId id="314" r:id="rId15"/>
    <p:sldId id="315" r:id="rId16"/>
    <p:sldId id="316" r:id="rId17"/>
    <p:sldId id="318" r:id="rId18"/>
    <p:sldId id="320" r:id="rId19"/>
    <p:sldId id="273" r:id="rId20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3F483-34D2-4072-9E8F-0742E2F7C78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1B1A4-C763-4D2F-8CAA-02C9E7389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4CCC4-7095-4C30-A01B-A47F1E6785AC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EFBED-D6D7-49C8-B3B4-9D2D3903A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E5C7-52CF-4F7E-8D0C-DF742891A11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DE5C7-52CF-4F7E-8D0C-DF742891A11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B669F-A22E-4DB4-B917-BD72327DA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dymusa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584175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Авторский </a:t>
            </a:r>
            <a:r>
              <a:rPr lang="ru-RU" sz="2200" dirty="0" err="1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вебинар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56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ПОДГОТОВКА К ПРОДАЖАМ</a:t>
            </a:r>
            <a:endParaRPr lang="ru-RU" sz="560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ЧТО НАДО ЗНАТЬ И СДЕЛАТЬ, ЧТОБЫ СТАРТОВАТЬ В ПРОДАЖАХ УСПЕШНО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466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+mj-lt"/>
                <a:ea typeface="Tahoma" pitchFamily="34" charset="0"/>
                <a:cs typeface="Tahoma" pitchFamily="34" charset="0"/>
              </a:rPr>
              <a:t>ПРОЕКТ</a:t>
            </a:r>
            <a:br>
              <a:rPr lang="ru-RU" dirty="0" smtClean="0">
                <a:solidFill>
                  <a:srgbClr val="002060"/>
                </a:solidFill>
                <a:latin typeface="+mj-lt"/>
                <a:ea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+mj-lt"/>
                <a:ea typeface="Tahoma" pitchFamily="34" charset="0"/>
                <a:cs typeface="Tahoma" pitchFamily="34" charset="0"/>
              </a:rPr>
              <a:t>«Школа профессионального развития женщин Нижегородской области»</a:t>
            </a:r>
            <a:endParaRPr lang="ru-RU" dirty="0">
              <a:solidFill>
                <a:srgbClr val="00206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19899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Автор  Лариса Воронова – коуч, бизнес-консультант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1268760"/>
            <a:ext cx="864096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Идеальное рабочее место продавца: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Идеальное рабочее место продавца –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это ГОЛОВА и СЕРДЦЕ клиента.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Есть только две вещи на которые мы можем влиять -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МЫСЛИ человека и его ЧУВСТВА.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ЭТО ОЧЕНЬ МНОГО!!!</a:t>
            </a:r>
          </a:p>
          <a:p>
            <a:endParaRPr lang="ru-RU" dirty="0"/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msotw9_temp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4831183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Потребности и ценности покупателя</a:t>
            </a: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hangingPunct="0">
              <a:spcBef>
                <a:spcPts val="12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Потребности</a:t>
            </a:r>
            <a:r>
              <a:rPr lang="ru-RU" dirty="0" smtClean="0">
                <a:solidFill>
                  <a:srgbClr val="002060"/>
                </a:solidFill>
              </a:rPr>
              <a:t> – это тот продукт, который клиент хочет купить.</a:t>
            </a:r>
          </a:p>
          <a:p>
            <a:pPr hangingPunct="0">
              <a:spcBef>
                <a:spcPts val="12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2060"/>
                </a:solidFill>
              </a:rPr>
              <a:t>Потребности – ответ на вопрос «</a:t>
            </a:r>
            <a:r>
              <a:rPr lang="ru-RU" b="1" dirty="0" smtClean="0">
                <a:solidFill>
                  <a:srgbClr val="002060"/>
                </a:solidFill>
              </a:rPr>
              <a:t>ЧТО</a:t>
            </a:r>
            <a:r>
              <a:rPr lang="ru-RU" dirty="0" smtClean="0">
                <a:solidFill>
                  <a:srgbClr val="002060"/>
                </a:solidFill>
              </a:rPr>
              <a:t> он купит»</a:t>
            </a:r>
          </a:p>
          <a:p>
            <a:pPr hangingPunct="0">
              <a:spcBef>
                <a:spcPts val="12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Ценности</a:t>
            </a:r>
            <a:r>
              <a:rPr lang="ru-RU" dirty="0" smtClean="0">
                <a:solidFill>
                  <a:srgbClr val="002060"/>
                </a:solidFill>
              </a:rPr>
              <a:t> – это то, что клиенту при этом важно, кроме цены.</a:t>
            </a:r>
          </a:p>
          <a:p>
            <a:pPr hangingPunct="0">
              <a:spcBef>
                <a:spcPts val="12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2060"/>
                </a:solidFill>
              </a:rPr>
              <a:t>Ценности – это ответ на вопрос «</a:t>
            </a:r>
            <a:r>
              <a:rPr lang="ru-RU" b="1" dirty="0" smtClean="0">
                <a:solidFill>
                  <a:srgbClr val="002060"/>
                </a:solidFill>
              </a:rPr>
              <a:t>Почему</a:t>
            </a:r>
            <a:r>
              <a:rPr lang="ru-RU" dirty="0" smtClean="0">
                <a:solidFill>
                  <a:srgbClr val="002060"/>
                </a:solidFill>
              </a:rPr>
              <a:t> он купит </a:t>
            </a:r>
            <a:r>
              <a:rPr lang="ru-RU" b="1" dirty="0" smtClean="0">
                <a:solidFill>
                  <a:srgbClr val="002060"/>
                </a:solidFill>
              </a:rPr>
              <a:t>у вас</a:t>
            </a:r>
            <a:r>
              <a:rPr lang="ru-RU" dirty="0" smtClean="0">
                <a:solidFill>
                  <a:srgbClr val="002060"/>
                </a:solidFill>
              </a:rPr>
              <a:t>?»</a:t>
            </a:r>
          </a:p>
          <a:p>
            <a:pPr hangingPunct="0"/>
            <a:endParaRPr lang="ru-RU" dirty="0" smtClean="0"/>
          </a:p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hangingPunct="0"/>
            <a:r>
              <a:rPr lang="ru-RU" sz="4000" i="1" dirty="0" smtClean="0">
                <a:solidFill>
                  <a:srgbClr val="002060"/>
                </a:solidFill>
              </a:rPr>
              <a:t>Успешная </a:t>
            </a:r>
            <a:r>
              <a:rPr lang="ru-RU" sz="4000" i="1" dirty="0" smtClean="0">
                <a:solidFill>
                  <a:srgbClr val="002060"/>
                </a:solidFill>
              </a:rPr>
              <a:t>подготовка к продаже - </a:t>
            </a:r>
            <a:endParaRPr lang="ru-RU" sz="4000" i="1" dirty="0">
              <a:solidFill>
                <a:srgbClr val="00206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hangingPunc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rgbClr val="002060"/>
                </a:solidFill>
              </a:rPr>
              <a:t>1 - Понимание :</a:t>
            </a:r>
          </a:p>
          <a:p>
            <a:pPr algn="ctr" hangingPunc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rgbClr val="002060"/>
                </a:solidFill>
              </a:rPr>
              <a:t>Что мы продаем</a:t>
            </a:r>
          </a:p>
          <a:p>
            <a:pPr algn="ctr" hangingPunc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rgbClr val="002060"/>
                </a:solidFill>
              </a:rPr>
              <a:t>Кому мы продаем</a:t>
            </a:r>
          </a:p>
          <a:p>
            <a:pPr algn="ctr" hangingPunc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rgbClr val="002060"/>
                </a:solidFill>
              </a:rPr>
              <a:t>Почему купит у нас</a:t>
            </a:r>
          </a:p>
          <a:p>
            <a:pPr hangingPunc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rgbClr val="002060"/>
                </a:solidFill>
              </a:rPr>
              <a:t>2 – Умение рассказать о продукте:</a:t>
            </a:r>
          </a:p>
          <a:p>
            <a:pPr algn="ctr" hangingPunc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4000" i="1" dirty="0" smtClean="0">
                <a:solidFill>
                  <a:srgbClr val="002060"/>
                </a:solidFill>
              </a:rPr>
              <a:t>коротко </a:t>
            </a:r>
            <a:r>
              <a:rPr lang="ru-RU" sz="4000" i="1" dirty="0" smtClean="0">
                <a:solidFill>
                  <a:srgbClr val="002060"/>
                </a:solidFill>
              </a:rPr>
              <a:t>и вкусно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hangingPunct="0"/>
            <a:r>
              <a:rPr lang="ru-RU" sz="4000" i="1" dirty="0" smtClean="0">
                <a:solidFill>
                  <a:srgbClr val="002060"/>
                </a:solidFill>
              </a:rPr>
              <a:t>Три составные части продукта</a:t>
            </a:r>
            <a:endParaRPr lang="ru-RU" sz="4000" i="1" dirty="0">
              <a:solidFill>
                <a:srgbClr val="00206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pPr hangingPunct="0">
              <a:spcBef>
                <a:spcPts val="12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Суть продукта </a:t>
            </a:r>
            <a:r>
              <a:rPr lang="ru-RU" dirty="0" smtClean="0">
                <a:solidFill>
                  <a:srgbClr val="002060"/>
                </a:solidFill>
              </a:rPr>
              <a:t>- Выгода или ожидания, которые клиент рассчитывает получить от приобретения данного продукта.</a:t>
            </a:r>
          </a:p>
          <a:p>
            <a:pPr hangingPunct="0">
              <a:spcBef>
                <a:spcPts val="12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Фактический продукт </a:t>
            </a:r>
            <a:r>
              <a:rPr lang="ru-RU" dirty="0" smtClean="0">
                <a:solidFill>
                  <a:srgbClr val="002060"/>
                </a:solidFill>
              </a:rPr>
              <a:t>- Конкретные параметры и характеристики, удовлетворяющие потребности клиента.</a:t>
            </a:r>
          </a:p>
          <a:p>
            <a:pPr hangingPunct="0">
              <a:spcBef>
                <a:spcPts val="12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Дополнительный продукт </a:t>
            </a:r>
            <a:r>
              <a:rPr lang="ru-RU" dirty="0" smtClean="0">
                <a:solidFill>
                  <a:srgbClr val="002060"/>
                </a:solidFill>
              </a:rPr>
              <a:t>- Дополнительные характеристики, отвечающие ценностям клиента, делающие покупку именно у вас более привлекательной.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hangingPunct="0"/>
            <a:r>
              <a:rPr lang="ru-RU" sz="4000" i="1" dirty="0" smtClean="0">
                <a:solidFill>
                  <a:srgbClr val="002060"/>
                </a:solidFill>
              </a:rPr>
              <a:t>Сегментирование клиента</a:t>
            </a:r>
            <a:endParaRPr lang="ru-RU" sz="4000" i="1" dirty="0">
              <a:solidFill>
                <a:srgbClr val="00206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Сегментировать – это значит </a:t>
            </a:r>
            <a:r>
              <a:rPr lang="ru-RU" sz="3000" dirty="0" smtClean="0">
                <a:solidFill>
                  <a:srgbClr val="002060"/>
                </a:solidFill>
              </a:rPr>
              <a:t>р</a:t>
            </a:r>
            <a:r>
              <a:rPr lang="ru-RU" dirty="0" smtClean="0">
                <a:solidFill>
                  <a:srgbClr val="002060"/>
                </a:solidFill>
              </a:rPr>
              <a:t>ассортировать существующих или потенциальных клиентов по явным признакам.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Клиенты одного сегмента имеют общий признак, влияющий на решение о покупке. </a:t>
            </a:r>
          </a:p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ru-RU" sz="3000" dirty="0" smtClean="0">
              <a:solidFill>
                <a:srgbClr val="002060"/>
              </a:solidFill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hangingPunct="0"/>
            <a:r>
              <a:rPr lang="ru-RU" sz="4000" i="1" dirty="0" err="1" smtClean="0">
                <a:solidFill>
                  <a:srgbClr val="002060"/>
                </a:solidFill>
              </a:rPr>
              <a:t>Аватар</a:t>
            </a:r>
            <a:r>
              <a:rPr lang="ru-RU" sz="4000" i="1" dirty="0" smtClean="0">
                <a:solidFill>
                  <a:srgbClr val="002060"/>
                </a:solidFill>
              </a:rPr>
              <a:t> клиента</a:t>
            </a:r>
            <a:endParaRPr lang="ru-RU" sz="4000" i="1" dirty="0">
              <a:solidFill>
                <a:srgbClr val="00206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000" dirty="0" smtClean="0">
                <a:solidFill>
                  <a:srgbClr val="002060"/>
                </a:solidFill>
              </a:rPr>
              <a:t>Описание клиента: внешние признаки </a:t>
            </a:r>
          </a:p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000" dirty="0" smtClean="0">
                <a:solidFill>
                  <a:srgbClr val="002060"/>
                </a:solidFill>
              </a:rPr>
              <a:t>Ценности клиента данного сегмента – что для него важно</a:t>
            </a:r>
            <a:r>
              <a:rPr lang="ru-RU" dirty="0" smtClean="0"/>
              <a:t>:</a:t>
            </a:r>
            <a:endParaRPr lang="ru-RU" sz="2400" dirty="0" smtClean="0"/>
          </a:p>
          <a:p>
            <a:pPr lvl="2"/>
            <a:r>
              <a:rPr lang="ru-RU" dirty="0" smtClean="0">
                <a:solidFill>
                  <a:srgbClr val="002060"/>
                </a:solidFill>
              </a:rPr>
              <a:t>В продукте</a:t>
            </a:r>
            <a:endParaRPr lang="ru-RU" sz="2000" dirty="0" smtClean="0">
              <a:solidFill>
                <a:srgbClr val="002060"/>
              </a:solidFill>
            </a:endParaRPr>
          </a:p>
          <a:p>
            <a:pPr lvl="2"/>
            <a:r>
              <a:rPr lang="ru-RU" dirty="0" smtClean="0">
                <a:solidFill>
                  <a:srgbClr val="002060"/>
                </a:solidFill>
              </a:rPr>
              <a:t>В процессе использования продукта</a:t>
            </a:r>
            <a:endParaRPr lang="ru-RU" sz="2000" dirty="0" smtClean="0">
              <a:solidFill>
                <a:srgbClr val="002060"/>
              </a:solidFill>
            </a:endParaRPr>
          </a:p>
          <a:p>
            <a:pPr lvl="2"/>
            <a:r>
              <a:rPr lang="ru-RU" dirty="0" smtClean="0">
                <a:solidFill>
                  <a:srgbClr val="002060"/>
                </a:solidFill>
              </a:rPr>
              <a:t>В процессе заказа и покупки</a:t>
            </a:r>
            <a:endParaRPr lang="ru-RU" sz="2000" dirty="0" smtClean="0">
              <a:solidFill>
                <a:srgbClr val="002060"/>
              </a:solidFill>
            </a:endParaRPr>
          </a:p>
          <a:p>
            <a:pPr lvl="2"/>
            <a:r>
              <a:rPr lang="ru-RU" dirty="0" smtClean="0">
                <a:solidFill>
                  <a:srgbClr val="002060"/>
                </a:solidFill>
              </a:rPr>
              <a:t>В после продажном взаимодействии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108000" lvl="2"/>
            <a:r>
              <a:rPr lang="ru-RU" sz="3000" dirty="0" smtClean="0">
                <a:solidFill>
                  <a:srgbClr val="002060"/>
                </a:solidFill>
              </a:rPr>
              <a:t>Опишите его процесс принятия решения о покупке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hangingPunct="0"/>
            <a:r>
              <a:rPr lang="ru-RU" sz="3600" i="1" dirty="0" smtClean="0">
                <a:solidFill>
                  <a:srgbClr val="002060"/>
                </a:solidFill>
              </a:rPr>
              <a:t>Приемы убедительного воздействия</a:t>
            </a:r>
            <a:endParaRPr lang="ru-RU" sz="3600" i="1" dirty="0">
              <a:solidFill>
                <a:srgbClr val="00206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ЭМОЦИОНАЛЬНЫЕ СЛОВА</a:t>
            </a:r>
          </a:p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ПРОФЕССИОНАЛЬНЫЕ ТЕРМИНЫ</a:t>
            </a:r>
          </a:p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НАГЛЯДНОСТЬ</a:t>
            </a:r>
          </a:p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КАРТИНА БУДУЩЕГО</a:t>
            </a:r>
          </a:p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ЦИФРЫ</a:t>
            </a:r>
          </a:p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ВКЛЮЧЕНИЕ В ДЕЙСТВИЕ</a:t>
            </a:r>
          </a:p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МЕТАФОРЫ И СРАВНЕНИЯ</a:t>
            </a: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hangingPunct="0"/>
            <a:r>
              <a:rPr lang="ru-RU" sz="3600" i="1" dirty="0" smtClean="0">
                <a:solidFill>
                  <a:srgbClr val="002060"/>
                </a:solidFill>
              </a:rPr>
              <a:t>Уникальное Торговое Предложение</a:t>
            </a:r>
            <a:endParaRPr lang="ru-RU" sz="3600" i="1" dirty="0">
              <a:solidFill>
                <a:srgbClr val="00206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УТП – Уникальное Торговое </a:t>
            </a:r>
            <a:r>
              <a:rPr lang="ru-RU" sz="3200" dirty="0" smtClean="0">
                <a:solidFill>
                  <a:srgbClr val="002060"/>
                </a:solidFill>
              </a:rPr>
              <a:t>Предложение</a:t>
            </a:r>
          </a:p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УТП</a:t>
            </a:r>
            <a:r>
              <a:rPr lang="en-US" sz="3200" dirty="0" smtClean="0">
                <a:solidFill>
                  <a:srgbClr val="002060"/>
                </a:solidFill>
              </a:rPr>
              <a:t> – </a:t>
            </a:r>
            <a:r>
              <a:rPr lang="ru-RU" sz="3200" dirty="0" smtClean="0">
                <a:solidFill>
                  <a:srgbClr val="002060"/>
                </a:solidFill>
              </a:rPr>
              <a:t>для конкретного сегмента</a:t>
            </a:r>
            <a:endParaRPr lang="ru-RU" sz="3200" dirty="0" smtClean="0">
              <a:solidFill>
                <a:srgbClr val="002060"/>
              </a:solidFill>
            </a:endParaRPr>
          </a:p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УТП </a:t>
            </a:r>
            <a:r>
              <a:rPr lang="ru-RU" sz="3200" dirty="0" smtClean="0">
                <a:solidFill>
                  <a:srgbClr val="002060"/>
                </a:solidFill>
              </a:rPr>
              <a:t>– не более 25 слов</a:t>
            </a:r>
          </a:p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УТП</a:t>
            </a:r>
            <a:r>
              <a:rPr lang="en-US" sz="3200" dirty="0" smtClean="0">
                <a:solidFill>
                  <a:srgbClr val="002060"/>
                </a:solidFill>
              </a:rPr>
              <a:t> – </a:t>
            </a:r>
            <a:r>
              <a:rPr lang="ru-RU" sz="3200" dirty="0" smtClean="0">
                <a:solidFill>
                  <a:srgbClr val="002060"/>
                </a:solidFill>
              </a:rPr>
              <a:t>вызывает эмоцию!</a:t>
            </a:r>
          </a:p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УТП</a:t>
            </a:r>
            <a:r>
              <a:rPr lang="en-US" sz="3200" dirty="0" smtClean="0">
                <a:solidFill>
                  <a:srgbClr val="002060"/>
                </a:solidFill>
              </a:rPr>
              <a:t> – </a:t>
            </a:r>
            <a:r>
              <a:rPr lang="ru-RU" sz="3200" dirty="0" smtClean="0">
                <a:solidFill>
                  <a:srgbClr val="002060"/>
                </a:solidFill>
              </a:rPr>
              <a:t>показывает выгоду клиента</a:t>
            </a:r>
          </a:p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УТП</a:t>
            </a:r>
            <a:r>
              <a:rPr lang="en-US" sz="3200" dirty="0" smtClean="0">
                <a:solidFill>
                  <a:srgbClr val="002060"/>
                </a:solidFill>
              </a:rPr>
              <a:t> – </a:t>
            </a:r>
            <a:r>
              <a:rPr lang="ru-RU" sz="3200" dirty="0" smtClean="0">
                <a:solidFill>
                  <a:srgbClr val="002060"/>
                </a:solidFill>
              </a:rPr>
              <a:t>показывает</a:t>
            </a:r>
            <a:r>
              <a:rPr lang="ru-RU" sz="3200" dirty="0" smtClean="0">
                <a:solidFill>
                  <a:srgbClr val="002060"/>
                </a:solidFill>
              </a:rPr>
              <a:t> легкость  получения этой        выгоды у вас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hangingPunct="0"/>
            <a:r>
              <a:rPr lang="ru-RU" sz="3600" i="1" dirty="0" smtClean="0">
                <a:solidFill>
                  <a:srgbClr val="002060"/>
                </a:solidFill>
              </a:rPr>
              <a:t>Уникальное Торговое Предложение</a:t>
            </a:r>
            <a:endParaRPr lang="ru-RU" sz="3600" i="1" dirty="0">
              <a:solidFill>
                <a:srgbClr val="00206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Проговорите и запишите на диктофон все слова, которые хотите сказать.</a:t>
            </a:r>
          </a:p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Напишите это все на бумаге.</a:t>
            </a:r>
          </a:p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Сокращайте, делайте привлекательней и проще.</a:t>
            </a:r>
          </a:p>
          <a:p>
            <a:pPr marL="342900" lvl="1" indent="-342900" hangingPunc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У вас все получиться!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1125538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7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26629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663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0"/>
            <a:ext cx="6223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0" y="836613"/>
            <a:ext cx="175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/>
            <a:r>
              <a:rPr lang="en-US" sz="1400">
                <a:solidFill>
                  <a:srgbClr val="404040"/>
                </a:solidFill>
                <a:latin typeface="Times New Roman" pitchFamily="18" charset="0"/>
                <a:cs typeface="Arial" charset="0"/>
              </a:rPr>
              <a:t>www.ladymusa.com</a:t>
            </a:r>
            <a:endParaRPr lang="ru-RU" sz="1400">
              <a:solidFill>
                <a:srgbClr val="40404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6632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26633" name="Rectangle 2"/>
          <p:cNvSpPr>
            <a:spLocks noChangeArrowheads="1"/>
          </p:cNvSpPr>
          <p:nvPr/>
        </p:nvSpPr>
        <p:spPr bwMode="auto">
          <a:xfrm>
            <a:off x="1922463" y="0"/>
            <a:ext cx="7221537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000">
              <a:solidFill>
                <a:srgbClr val="002060"/>
              </a:solidFill>
            </a:endParaRPr>
          </a:p>
        </p:txBody>
      </p:sp>
      <p:sp>
        <p:nvSpPr>
          <p:cNvPr id="26634" name="Заголовок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Любви и Вдохновения</a:t>
            </a:r>
          </a:p>
        </p:txBody>
      </p:sp>
      <p:sp>
        <p:nvSpPr>
          <p:cNvPr id="26635" name="Содержимое 1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5163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i="1" dirty="0" smtClean="0">
                <a:solidFill>
                  <a:srgbClr val="002060"/>
                </a:solidFill>
              </a:rPr>
              <a:t>Вы можете БОЛЬШЕ!!!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До встречи!</a:t>
            </a:r>
          </a:p>
          <a:p>
            <a:endParaRPr lang="ru-RU" dirty="0" smtClean="0"/>
          </a:p>
          <a:p>
            <a:pPr>
              <a:buFontTx/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Лариса Воронова</a:t>
            </a:r>
          </a:p>
          <a:p>
            <a:pPr>
              <a:buFontTx/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Ваш вдохновляющий коуч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  <a:hlinkClick r:id="rId3"/>
              </a:rPr>
              <a:t>www.ladymusa.com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0"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>
              <a:buFontTx/>
              <a:buNone/>
            </a:pPr>
            <a:endParaRPr lang="ru-RU" sz="2400" i="1" dirty="0" smtClean="0">
              <a:solidFill>
                <a:srgbClr val="002060"/>
              </a:solidFill>
            </a:endParaRPr>
          </a:p>
        </p:txBody>
      </p:sp>
      <p:pic>
        <p:nvPicPr>
          <p:cNvPr id="26636" name="Picture 2" descr="C:\Users\Лариса\Pictures\Лариса Воронова анфас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32363" y="1989138"/>
            <a:ext cx="4038600" cy="3563937"/>
          </a:xfrm>
          <a:noFill/>
        </p:spPr>
      </p:pic>
      <p:sp>
        <p:nvSpPr>
          <p:cNvPr id="26637" name="Нижний колонтитул 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35416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ПРОЕКТ</a:t>
            </a:r>
            <a:b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</a:br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«Школа профессионального развития женщин Нижегородской области»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8840"/>
            <a:ext cx="7942263" cy="459769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   Проект </a:t>
            </a:r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НРООИ «Социальная реабилитация» 01.08.2014-31.09.2015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   «</a:t>
            </a:r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Школа профессионального развития женщин Нижегородской области» </a:t>
            </a:r>
            <a:endParaRPr lang="ru-RU" sz="2800" dirty="0" smtClean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   При реализации проекта используются </a:t>
            </a:r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средства государственной поддержки (грант) </a:t>
            </a:r>
            <a:endParaRPr lang="ru-RU" sz="2800" dirty="0" smtClean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   в </a:t>
            </a:r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соответствии с Распоряжением Президента Российской Федерации от 17.01.2014 г. №11-рп и на основании конкурса, </a:t>
            </a: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проведенного 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   Региональной </a:t>
            </a:r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общественной организацией «Институт проблем гражданского общества». </a:t>
            </a:r>
          </a:p>
          <a:p>
            <a:pPr>
              <a:lnSpc>
                <a:spcPct val="80000"/>
              </a:lnSpc>
            </a:pPr>
            <a:endParaRPr lang="ru-RU" sz="2400" dirty="0">
              <a:latin typeface="Arial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1628800"/>
            <a:ext cx="856895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35416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ПРОЕКТ</a:t>
            </a:r>
            <a:b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</a:br>
            <a:r>
              <a:rPr lang="ru-RU" sz="280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«Школа профессионального развития женщин Нижегородской области»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8840"/>
            <a:ext cx="7942263" cy="459769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МОТИВАЦИЯ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САМООРГАНИЗАЦИЯ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УПРАВЛЕНИЕ ЭМОЦИЯМИ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ПРОДАЖИ: ПОДГОТОВКА К ПРОДАЖЕ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ПРОДАЖИ: ХОЛОДНЫЕ ЗВОНКИ</a:t>
            </a:r>
          </a:p>
          <a:p>
            <a:pPr>
              <a:lnSpc>
                <a:spcPct val="80000"/>
              </a:lnSpc>
              <a:spcBef>
                <a:spcPts val="18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ПРОДАЖИ: РАБОТА С ВОЗРАЖЕНИЯМИ</a:t>
            </a:r>
            <a:endParaRPr lang="ru-RU" sz="280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1628800"/>
            <a:ext cx="856895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584175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Авторский </a:t>
            </a:r>
            <a:r>
              <a:rPr lang="ru-RU" sz="2200" dirty="0" err="1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вебинар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56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ПОДГОТОВКА К ПРОДАЖАМ</a:t>
            </a:r>
            <a:endParaRPr lang="ru-RU" sz="560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ЧТО НАДО ЗНАТЬ И СДЕЛАТЬ, ЧТОБЫ СТАРТОВАТЬ В ПРОДАЖАХ УСПЕШНО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466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+mj-lt"/>
                <a:ea typeface="Tahoma" pitchFamily="34" charset="0"/>
                <a:cs typeface="Tahoma" pitchFamily="34" charset="0"/>
              </a:rPr>
              <a:t>ПРОЕКТ</a:t>
            </a:r>
            <a:br>
              <a:rPr lang="ru-RU" dirty="0" smtClean="0">
                <a:solidFill>
                  <a:srgbClr val="002060"/>
                </a:solidFill>
                <a:latin typeface="+mj-lt"/>
                <a:ea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+mj-lt"/>
                <a:ea typeface="Tahoma" pitchFamily="34" charset="0"/>
                <a:cs typeface="Tahoma" pitchFamily="34" charset="0"/>
              </a:rPr>
              <a:t>«Школа профессионального развития женщин Нижегородской области»</a:t>
            </a:r>
            <a:endParaRPr lang="ru-RU" dirty="0">
              <a:solidFill>
                <a:srgbClr val="00206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19899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Автор  Лариса Воронова – коуч, бизнес-консультант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1268760"/>
            <a:ext cx="864096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17375E"/>
                </a:solidFill>
                <a:ea typeface="Tahoma" pitchFamily="34" charset="0"/>
                <a:cs typeface="Tahoma" pitchFamily="34" charset="0"/>
              </a:rPr>
              <a:t>Автор </a:t>
            </a:r>
            <a:r>
              <a:rPr lang="ru-RU" sz="2000" dirty="0" err="1" smtClean="0">
                <a:solidFill>
                  <a:srgbClr val="17375E"/>
                </a:solidFill>
                <a:ea typeface="Tahoma" pitchFamily="34" charset="0"/>
                <a:cs typeface="Tahoma" pitchFamily="34" charset="0"/>
              </a:rPr>
              <a:t>вебинара</a:t>
            </a:r>
            <a:r>
              <a:rPr lang="ru-RU" dirty="0" smtClean="0">
                <a:solidFill>
                  <a:srgbClr val="17375E"/>
                </a:solidFill>
                <a:ea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rgbClr val="17375E"/>
                </a:solidFill>
                <a:ea typeface="Tahoma" pitchFamily="34" charset="0"/>
                <a:cs typeface="Tahoma" pitchFamily="34" charset="0"/>
              </a:rPr>
            </a:br>
            <a:r>
              <a:rPr lang="ru-RU" sz="3600" i="1" dirty="0" smtClean="0">
                <a:solidFill>
                  <a:srgbClr val="17375E"/>
                </a:solidFill>
                <a:ea typeface="Tahoma" pitchFamily="34" charset="0"/>
                <a:cs typeface="Tahoma" pitchFamily="34" charset="0"/>
              </a:rPr>
              <a:t>Лариса Воронова </a:t>
            </a:r>
          </a:p>
        </p:txBody>
      </p:sp>
      <p:pic>
        <p:nvPicPr>
          <p:cNvPr id="3075" name="Picture 2" descr="C:\Users\Лариса\Pictures\Лариса Воронова анфас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80981"/>
            <a:ext cx="3648639" cy="3220227"/>
          </a:xfr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60851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D50D0D"/>
                </a:solidFill>
                <a:latin typeface="Tahoma" pitchFamily="34" charset="0"/>
              </a:rPr>
              <a:t>    </a:t>
            </a:r>
            <a:r>
              <a:rPr lang="ru-RU" dirty="0" smtClean="0">
                <a:solidFill>
                  <a:srgbClr val="002060"/>
                </a:solidFill>
              </a:rPr>
              <a:t>Специалист</a:t>
            </a:r>
            <a:r>
              <a:rPr lang="ru-RU" dirty="0" smtClean="0">
                <a:solidFill>
                  <a:srgbClr val="D50D0D"/>
                </a:solidFill>
              </a:rPr>
              <a:t> </a:t>
            </a:r>
            <a:r>
              <a:rPr lang="ru-RU" dirty="0" smtClean="0">
                <a:solidFill>
                  <a:srgbClr val="17375E"/>
                </a:solidFill>
              </a:rPr>
              <a:t>по </a:t>
            </a:r>
          </a:p>
          <a:p>
            <a:r>
              <a:rPr lang="ru-RU" dirty="0" smtClean="0">
                <a:solidFill>
                  <a:srgbClr val="17375E"/>
                </a:solidFill>
              </a:rPr>
              <a:t>управлению эмоциями</a:t>
            </a:r>
          </a:p>
          <a:p>
            <a:r>
              <a:rPr lang="ru-RU" dirty="0" smtClean="0">
                <a:solidFill>
                  <a:srgbClr val="17375E"/>
                </a:solidFill>
              </a:rPr>
              <a:t>получению результата</a:t>
            </a:r>
          </a:p>
          <a:p>
            <a:r>
              <a:rPr lang="ru-RU" dirty="0" smtClean="0">
                <a:solidFill>
                  <a:srgbClr val="17375E"/>
                </a:solidFill>
              </a:rPr>
              <a:t>конструктивным отношениям</a:t>
            </a:r>
          </a:p>
          <a:p>
            <a:pPr>
              <a:buNone/>
            </a:pPr>
            <a:r>
              <a:rPr lang="ru-RU" i="1" dirty="0" smtClean="0">
                <a:solidFill>
                  <a:srgbClr val="17375E"/>
                </a:solidFill>
              </a:rPr>
              <a:t>Вдохновляющий коуч, </a:t>
            </a:r>
            <a:r>
              <a:rPr lang="ru-RU" dirty="0" smtClean="0">
                <a:solidFill>
                  <a:srgbClr val="17375E"/>
                </a:solidFill>
              </a:rPr>
              <a:t>МВА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Опыт работы </a:t>
            </a:r>
            <a:r>
              <a:rPr lang="ru-RU" dirty="0" smtClean="0">
                <a:solidFill>
                  <a:srgbClr val="17375E"/>
                </a:solidFill>
              </a:rPr>
              <a:t>в бизнес консалтинге 20 лет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www.ladymusa.com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076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95536" y="1340768"/>
            <a:ext cx="8496944" cy="720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ПОДГОТОВКА К ПРОДАЖАМ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Цель </a:t>
            </a:r>
            <a:r>
              <a:rPr lang="ru-RU" dirty="0" err="1" smtClean="0">
                <a:solidFill>
                  <a:srgbClr val="002060"/>
                </a:solidFill>
              </a:rPr>
              <a:t>вебинара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Дать порядок и структуру подготовки к продажам.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Дать ответ на вопрос: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КАК ПОДГОТОВИТЬСЯ К ПРОДАЖЕ, 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ЧТОБЫ ИМЕТЬ УСПЕХ</a:t>
            </a: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dirty="0" smtClean="0">
                <a:solidFill>
                  <a:srgbClr val="002060"/>
                </a:solidFill>
              </a:rPr>
              <a:t>Почему </a:t>
            </a:r>
            <a:r>
              <a:rPr lang="ru-RU" sz="3600" dirty="0" smtClean="0">
                <a:solidFill>
                  <a:srgbClr val="002060"/>
                </a:solidFill>
              </a:rPr>
              <a:t>важно готовиться к продажам?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solidFill>
                  <a:srgbClr val="002060"/>
                </a:solidFill>
              </a:rPr>
              <a:t>Насыщенный рынок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solidFill>
                  <a:srgbClr val="002060"/>
                </a:solidFill>
              </a:rPr>
              <a:t>Избыток предложения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>
                <a:solidFill>
                  <a:srgbClr val="002060"/>
                </a:solidFill>
              </a:rPr>
              <a:t>Избыток информации</a:t>
            </a:r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i="1" dirty="0" smtClean="0">
                <a:solidFill>
                  <a:srgbClr val="002060"/>
                </a:solidFill>
              </a:rPr>
              <a:t>Мотивация желаний</a:t>
            </a:r>
            <a:endParaRPr lang="ru-RU" sz="4000" i="1" dirty="0" smtClean="0">
              <a:solidFill>
                <a:srgbClr val="00206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algn="ctr">
              <a:spcBef>
                <a:spcPts val="2400"/>
              </a:spcBef>
              <a:buNone/>
            </a:pPr>
            <a:endParaRPr lang="ru-RU" dirty="0" smtClean="0"/>
          </a:p>
          <a:p>
            <a:pPr algn="ctr">
              <a:spcBef>
                <a:spcPts val="2400"/>
              </a:spcBef>
              <a:buNone/>
            </a:pPr>
            <a:r>
              <a:rPr lang="ru-RU" dirty="0" smtClean="0">
                <a:solidFill>
                  <a:srgbClr val="002060"/>
                </a:solidFill>
              </a:rPr>
              <a:t>Покупатель хочет:</a:t>
            </a:r>
            <a:endParaRPr lang="ru-RU" dirty="0" smtClean="0">
              <a:solidFill>
                <a:srgbClr val="002060"/>
              </a:solidFill>
            </a:endParaRPr>
          </a:p>
          <a:p>
            <a:pPr lvl="0" algn="ctr">
              <a:spcBef>
                <a:spcPts val="2400"/>
              </a:spcBef>
              <a:buNone/>
            </a:pPr>
            <a:r>
              <a:rPr lang="ru-RU" dirty="0" smtClean="0">
                <a:solidFill>
                  <a:srgbClr val="002060"/>
                </a:solidFill>
              </a:rPr>
              <a:t>либо </a:t>
            </a:r>
            <a:r>
              <a:rPr lang="ru-RU" sz="4400" i="1" dirty="0" smtClean="0">
                <a:solidFill>
                  <a:srgbClr val="002060"/>
                </a:solidFill>
              </a:rPr>
              <a:t>достичь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чего-то – иметь </a:t>
            </a:r>
            <a:r>
              <a:rPr lang="ru-RU" sz="4400" i="1" dirty="0" smtClean="0">
                <a:solidFill>
                  <a:srgbClr val="002060"/>
                </a:solidFill>
              </a:rPr>
              <a:t>выгоду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endParaRPr lang="ru-RU" dirty="0" smtClean="0">
              <a:solidFill>
                <a:srgbClr val="002060"/>
              </a:solidFill>
            </a:endParaRPr>
          </a:p>
          <a:p>
            <a:pPr lvl="0">
              <a:spcBef>
                <a:spcPts val="2400"/>
              </a:spcBef>
              <a:buNone/>
            </a:pPr>
            <a:r>
              <a:rPr lang="ru-RU" dirty="0" smtClean="0">
                <a:solidFill>
                  <a:srgbClr val="002060"/>
                </a:solidFill>
              </a:rPr>
              <a:t>   либо </a:t>
            </a:r>
            <a:r>
              <a:rPr lang="ru-RU" sz="4400" i="1" dirty="0" smtClean="0">
                <a:solidFill>
                  <a:srgbClr val="002060"/>
                </a:solidFill>
              </a:rPr>
              <a:t>избавиться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от </a:t>
            </a:r>
            <a:r>
              <a:rPr lang="ru-RU" dirty="0" smtClean="0">
                <a:solidFill>
                  <a:srgbClr val="002060"/>
                </a:solidFill>
              </a:rPr>
              <a:t>чего-то – </a:t>
            </a:r>
          </a:p>
          <a:p>
            <a:pPr lvl="0" algn="r">
              <a:spcBef>
                <a:spcPts val="2400"/>
              </a:spcBef>
              <a:buNone/>
            </a:pPr>
            <a:r>
              <a:rPr lang="ru-RU" dirty="0" smtClean="0">
                <a:solidFill>
                  <a:srgbClr val="002060"/>
                </a:solidFill>
              </a:rPr>
              <a:t>решить </a:t>
            </a:r>
            <a:r>
              <a:rPr lang="ru-RU" sz="4400" i="1" dirty="0" smtClean="0">
                <a:solidFill>
                  <a:srgbClr val="002060"/>
                </a:solidFill>
              </a:rPr>
              <a:t>проблему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 hangingPunct="0"/>
            <a:endParaRPr lang="ru-RU" dirty="0" smtClean="0"/>
          </a:p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1692275" y="188913"/>
            <a:ext cx="6715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ru-RU" sz="40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>
              <a:solidFill>
                <a:srgbClr val="002060"/>
              </a:solidFill>
              <a:latin typeface="Tahoma" pitchFamily="34" charset="0"/>
              <a:cs typeface="Arial" charset="0"/>
            </a:endParaRPr>
          </a:p>
          <a:p>
            <a:pPr algn="ctr">
              <a:defRPr/>
            </a:pPr>
            <a:endParaRPr lang="ru-RU" sz="400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90805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90" name="Содержимое 2"/>
          <p:cNvSpPr txBox="1">
            <a:spLocks/>
          </p:cNvSpPr>
          <p:nvPr/>
        </p:nvSpPr>
        <p:spPr bwMode="auto">
          <a:xfrm>
            <a:off x="539750" y="1214438"/>
            <a:ext cx="8135938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lnSpc>
                <a:spcPct val="130000"/>
              </a:lnSpc>
            </a:pPr>
            <a:r>
              <a:rPr lang="ru-RU" sz="800" b="1">
                <a:latin typeface="Tahoma" pitchFamily="34" charset="0"/>
                <a:cs typeface="Tahoma" pitchFamily="34" charset="0"/>
              </a:rPr>
              <a:t> </a:t>
            </a:r>
            <a:endParaRPr lang="ru-RU" sz="320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3" name="Нижний колонтитул 6"/>
          <p:cNvSpPr txBox="1">
            <a:spLocks noGrp="1"/>
          </p:cNvSpPr>
          <p:nvPr/>
        </p:nvSpPr>
        <p:spPr bwMode="auto">
          <a:xfrm>
            <a:off x="428625" y="6142038"/>
            <a:ext cx="8215313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/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Что покупает клиент, когда говорит вам и себе «да»?</a:t>
            </a: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hangingPunct="0">
              <a:spcBef>
                <a:spcPts val="12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2060"/>
                </a:solidFill>
              </a:rPr>
              <a:t>Человек покупает решение проблемы и приятные ощущения.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2060"/>
                </a:solidFill>
              </a:rPr>
              <a:t>Совмести это – и всегда будешь иметь успех!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2060"/>
                </a:solidFill>
              </a:rPr>
              <a:t>Не продавай фактический продукт.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Продавай выгоду и решение проблем.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2060"/>
                </a:solidFill>
              </a:rPr>
              <a:t>Стань для клиента экспертом.</a:t>
            </a:r>
          </a:p>
          <a:p>
            <a:pPr hangingPunct="0"/>
            <a:endParaRPr lang="ru-RU" dirty="0" smtClean="0"/>
          </a:p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396" name="Нижний колонтитул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5400">
            <a:solidFill>
              <a:srgbClr val="EF1D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4390</TotalTime>
  <Words>617</Words>
  <Application>Microsoft Office PowerPoint</Application>
  <PresentationFormat>Экран (4:3)</PresentationFormat>
  <Paragraphs>148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Авторский вебинар  ПОДГОТОВКА К ПРОДАЖАМ</vt:lpstr>
      <vt:lpstr>ПРОЕКТ «Школа профессионального развития женщин Нижегородской области»</vt:lpstr>
      <vt:lpstr>ПРОЕКТ «Школа профессионального развития женщин Нижегородской области»</vt:lpstr>
      <vt:lpstr>Авторский вебинар  ПОДГОТОВКА К ПРОДАЖАМ</vt:lpstr>
      <vt:lpstr>Автор вебинара Лариса Воронова </vt:lpstr>
      <vt:lpstr>ПОДГОТОВКА К ПРОДАЖАМ</vt:lpstr>
      <vt:lpstr>Почему важно готовиться к продажам?</vt:lpstr>
      <vt:lpstr>Мотивация желаний</vt:lpstr>
      <vt:lpstr>Что покупает клиент, когда говорит вам и себе «да»?</vt:lpstr>
      <vt:lpstr>Идеальное рабочее место продавца:</vt:lpstr>
      <vt:lpstr>Потребности и ценности покупателя</vt:lpstr>
      <vt:lpstr>Успешная подготовка к продаже - </vt:lpstr>
      <vt:lpstr>Три составные части продукта</vt:lpstr>
      <vt:lpstr>Сегментирование клиента</vt:lpstr>
      <vt:lpstr>Аватар клиента</vt:lpstr>
      <vt:lpstr>Приемы убедительного воздействия</vt:lpstr>
      <vt:lpstr>Уникальное Торговое Предложение</vt:lpstr>
      <vt:lpstr>Уникальное Торговое Предложение</vt:lpstr>
      <vt:lpstr>Любви и Вдохновения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</dc:title>
  <dc:creator>Лариса</dc:creator>
  <cp:lastModifiedBy>Лариса</cp:lastModifiedBy>
  <cp:revision>32</cp:revision>
  <dcterms:created xsi:type="dcterms:W3CDTF">2014-10-04T12:07:38Z</dcterms:created>
  <dcterms:modified xsi:type="dcterms:W3CDTF">2014-12-04T06:47:42Z</dcterms:modified>
</cp:coreProperties>
</file>