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5" r:id="rId3"/>
    <p:sldId id="338" r:id="rId4"/>
    <p:sldId id="261" r:id="rId5"/>
    <p:sldId id="283" r:id="rId6"/>
    <p:sldId id="360" r:id="rId7"/>
    <p:sldId id="289" r:id="rId8"/>
    <p:sldId id="361" r:id="rId9"/>
    <p:sldId id="373" r:id="rId10"/>
    <p:sldId id="343" r:id="rId11"/>
    <p:sldId id="363" r:id="rId12"/>
    <p:sldId id="344" r:id="rId13"/>
    <p:sldId id="374" r:id="rId14"/>
    <p:sldId id="362" r:id="rId15"/>
    <p:sldId id="345" r:id="rId16"/>
    <p:sldId id="364" r:id="rId17"/>
    <p:sldId id="365" r:id="rId18"/>
    <p:sldId id="366" r:id="rId19"/>
    <p:sldId id="367" r:id="rId20"/>
    <p:sldId id="368" r:id="rId21"/>
    <p:sldId id="369" r:id="rId22"/>
    <p:sldId id="370" r:id="rId23"/>
    <p:sldId id="371" r:id="rId24"/>
    <p:sldId id="372" r:id="rId25"/>
    <p:sldId id="334" r:id="rId26"/>
    <p:sldId id="273" r:id="rId27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3F483-34D2-4072-9E8F-0742E2F7C78D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1B1A4-C763-4D2F-8CAA-02C9E7389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4CCC4-7095-4C30-A01B-A47F1E6785AC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EFBED-D6D7-49C8-B3B4-9D2D3903A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DE5C7-52CF-4F7E-8D0C-DF742891A113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792088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2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</a:br>
            <a:r>
              <a:rPr lang="ru-RU" sz="22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Авторский </a:t>
            </a:r>
            <a:r>
              <a:rPr lang="ru-RU" sz="2200" dirty="0" err="1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вебинар</a:t>
            </a:r>
            <a:r>
              <a:rPr lang="ru-RU" sz="22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</a:b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Ларисы Вороновой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56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ПРОДАЖИ</a:t>
            </a:r>
            <a:endParaRPr lang="ru-RU" sz="560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ПРАВИЛА УСПЕШНЫХ ПРОДАЖ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6198990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Автор  Лариса Воронова – коуч, бизнес-консультант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3528" y="1268760"/>
            <a:ext cx="864096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ПРАВИЛА УСПЕШНЫХ ПРОДАЖ</a:t>
            </a:r>
            <a:br>
              <a:rPr lang="ru-RU" sz="3600" i="1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</a:br>
            <a:r>
              <a:rPr lang="ru-RU" sz="3600" i="1" dirty="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10 этических принципов</a:t>
            </a:r>
            <a:endParaRPr lang="ru-RU" sz="3600" i="1" dirty="0">
              <a:solidFill>
                <a:srgbClr val="002060"/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47484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Почему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этические принципы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влияют на успех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в продажах?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одержимое 3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6" name="Содержимое 33" descr="вопрос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564904"/>
            <a:ext cx="2889261" cy="3214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</a:rPr>
              <a:t>Закон причины - следствия</a:t>
            </a:r>
            <a:endParaRPr lang="ru-RU" sz="3600" i="1" dirty="0">
              <a:solidFill>
                <a:srgbClr val="002060"/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474840" cy="452596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  <a:buNone/>
            </a:pPr>
            <a:r>
              <a:rPr lang="ru-RU" dirty="0" smtClean="0">
                <a:solidFill>
                  <a:srgbClr val="002060"/>
                </a:solidFill>
              </a:rPr>
              <a:t>Любая  наша ситуация и любой наш результат начинаются с наших мыслей.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Какие мысли –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такой результат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одержимое 3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322712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5" name="Рисунок 14" descr="Мысли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916832"/>
            <a:ext cx="3732895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</a:rPr>
              <a:t>Закон причины – следствия</a:t>
            </a:r>
            <a:br>
              <a:rPr lang="ru-RU" sz="3600" i="1" dirty="0" smtClean="0">
                <a:solidFill>
                  <a:srgbClr val="002060"/>
                </a:solidFill>
              </a:rPr>
            </a:br>
            <a:r>
              <a:rPr lang="ru-RU" sz="3600" i="1" dirty="0" smtClean="0">
                <a:solidFill>
                  <a:srgbClr val="002060"/>
                </a:solidFill>
              </a:rPr>
              <a:t>«Что посеешь – то пожнешь»</a:t>
            </a:r>
            <a:endParaRPr lang="ru-RU" sz="3600" i="1" dirty="0">
              <a:solidFill>
                <a:srgbClr val="002060"/>
              </a:solidFill>
            </a:endParaRPr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sz="half" idx="4294967295"/>
          </p:nvPr>
        </p:nvSpPr>
        <p:spPr>
          <a:xfrm>
            <a:off x="539552" y="1844824"/>
            <a:ext cx="8208912" cy="4237931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2060"/>
                </a:solidFill>
              </a:rPr>
              <a:t>Все имеет свою причину.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rgbClr val="002060"/>
                </a:solidFill>
              </a:rPr>
              <a:t>Все имеет последствие, результат.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rgbClr val="002060"/>
                </a:solidFill>
              </a:rPr>
              <a:t>Результат похож на причину.</a:t>
            </a:r>
          </a:p>
          <a:p>
            <a:pPr marL="75600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</a:rPr>
              <a:t>Какие мысли – такой результат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rgbClr val="002060"/>
                </a:solidFill>
              </a:rPr>
              <a:t>Если нет причины, то нет и результата.</a:t>
            </a:r>
          </a:p>
          <a:p>
            <a:pPr marL="75600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</a:rPr>
              <a:t>Если нет хороших мыслей, то нет и хороших результатов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4000" dirty="0" smtClean="0">
                <a:solidFill>
                  <a:srgbClr val="C00000"/>
                </a:solidFill>
              </a:rPr>
              <a:t>Люди покупают у людей</a:t>
            </a:r>
          </a:p>
        </p:txBody>
      </p:sp>
      <p:sp>
        <p:nvSpPr>
          <p:cNvPr id="17" name="Содержимое 1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/>
          </a:bodyPr>
          <a:lstStyle/>
          <a:p>
            <a:pPr marL="180000" indent="-180000" algn="ctr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10 этических принципов – основа для </a:t>
            </a:r>
          </a:p>
          <a:p>
            <a:pPr marL="180000" indent="-180000" algn="ctr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хороших мыслей для </a:t>
            </a:r>
          </a:p>
          <a:p>
            <a:pPr marL="180000" indent="-180000" algn="ctr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хороших результатов.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15" name="Содержимое 14" descr="открытость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122050"/>
            <a:ext cx="4038600" cy="3482262"/>
          </a:xfrm>
        </p:spPr>
      </p:pic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ПРАВИЛА УСПЕШНЫХ ПРОДАЖ</a:t>
            </a:r>
            <a:br>
              <a:rPr lang="ru-RU" sz="2800" i="1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</a:br>
            <a:r>
              <a:rPr lang="ru-RU" i="1" dirty="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10 этических принципов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Защита жизни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Уважение к чужой собственности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Сексуальная чистота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Правдивая речь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Объединяющая речь</a:t>
            </a:r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ru-RU" dirty="0" smtClean="0">
                <a:solidFill>
                  <a:srgbClr val="002060"/>
                </a:solidFill>
              </a:rPr>
              <a:t>Мягкая речь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ru-RU" dirty="0" smtClean="0">
                <a:solidFill>
                  <a:srgbClr val="002060"/>
                </a:solidFill>
              </a:rPr>
              <a:t>Полезная речь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ru-RU" dirty="0" smtClean="0">
                <a:solidFill>
                  <a:srgbClr val="002060"/>
                </a:solidFill>
              </a:rPr>
              <a:t>Радоваться чужим успехам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ru-RU" dirty="0" smtClean="0">
                <a:solidFill>
                  <a:srgbClr val="002060"/>
                </a:solidFill>
              </a:rPr>
              <a:t>Сочувствие людям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ru-RU" dirty="0" smtClean="0">
                <a:solidFill>
                  <a:srgbClr val="002060"/>
                </a:solidFill>
              </a:rPr>
              <a:t>Понимание закона причины-следствия</a:t>
            </a:r>
          </a:p>
          <a:p>
            <a:pPr marL="514350" indent="-514350">
              <a:buFont typeface="+mj-lt"/>
              <a:buAutoNum type="arabicPeriod" startAt="6"/>
            </a:pPr>
            <a:endParaRPr lang="ru-RU" dirty="0"/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1 принцип:</a:t>
            </a:r>
            <a:r>
              <a:rPr lang="ru-RU" sz="3600" i="1" dirty="0" smtClean="0">
                <a:solidFill>
                  <a:srgbClr val="002060"/>
                </a:solidFill>
              </a:rPr>
              <a:t/>
            </a:r>
            <a:br>
              <a:rPr lang="ru-RU" sz="3600" i="1" dirty="0" smtClean="0">
                <a:solidFill>
                  <a:srgbClr val="00206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>ЗАЩИТА ЖИЗНИ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355976" y="1600200"/>
            <a:ext cx="433082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Будешь здорова сама 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и твои близкие.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Не продаю то,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что может причинить вред здоровью других.</a:t>
            </a:r>
          </a:p>
          <a:p>
            <a:pPr algn="ctr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одержимое 3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5476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Я БЕРЕГУ ЖИЗНЬ</a:t>
            </a:r>
          </a:p>
          <a:p>
            <a:endParaRPr lang="ru-RU" dirty="0" smtClean="0"/>
          </a:p>
          <a:p>
            <a:r>
              <a:rPr lang="ru-RU" dirty="0" smtClean="0"/>
              <a:t>Продавая то, что причиняет вред здоровью других, я сею семена нездоровья себе.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2 принцип:</a:t>
            </a:r>
            <a:r>
              <a:rPr lang="ru-RU" sz="3600" i="1" dirty="0" smtClean="0">
                <a:solidFill>
                  <a:srgbClr val="002060"/>
                </a:solidFill>
              </a:rPr>
              <a:t/>
            </a:r>
            <a:br>
              <a:rPr lang="ru-RU" sz="3600" i="1" dirty="0" smtClean="0">
                <a:solidFill>
                  <a:srgbClr val="00206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>ЗАЩИТА СОБСТВЕННОСТИ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716016" y="1600200"/>
            <a:ext cx="3970784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Материальная обеспеченность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Клиенты покупают, проявляя щедрость.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Щедрость притягивает больше клиентов.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одержимое 3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26768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Я УВАЖАЮ ЧУЖУЮ СОБСТВЕННОСТЬ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Я ПРОЯВЛЯЮ ЩЕДРОСТЬ</a:t>
            </a:r>
          </a:p>
          <a:p>
            <a:pPr algn="ctr"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Скупость порождает скупость.</a:t>
            </a:r>
          </a:p>
          <a:p>
            <a:r>
              <a:rPr lang="ru-RU" dirty="0" smtClean="0"/>
              <a:t>Из щедрости рождается щедрость.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3 принцип:</a:t>
            </a:r>
            <a:r>
              <a:rPr lang="ru-RU" sz="3600" i="1" dirty="0" smtClean="0">
                <a:solidFill>
                  <a:srgbClr val="002060"/>
                </a:solidFill>
              </a:rPr>
              <a:t/>
            </a:r>
            <a:br>
              <a:rPr lang="ru-RU" sz="3600" i="1" dirty="0" smtClean="0">
                <a:solidFill>
                  <a:srgbClr val="00206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>СЕКСУАЛЬНАЯ ЧИСТОТА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716016" y="1600200"/>
            <a:ext cx="3970784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Долгосрочные отношения с клиентами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Клиенты заключают долгосрочные договора.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Больше клиентов обращаются повторно.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одержимое 3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Я УВАЖАЮ ЧУЖИЕ ОТНОШЕНИЯ</a:t>
            </a:r>
          </a:p>
          <a:p>
            <a:r>
              <a:rPr lang="ru-RU" dirty="0" smtClean="0"/>
              <a:t>Неверность и  непостоянство порождают неверность и непостоянство клиентов.</a:t>
            </a:r>
          </a:p>
          <a:p>
            <a:r>
              <a:rPr lang="ru-RU" dirty="0" smtClean="0"/>
              <a:t>Много и тяжело работать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4 принцип:</a:t>
            </a:r>
            <a:r>
              <a:rPr lang="ru-RU" sz="3600" i="1" dirty="0" smtClean="0">
                <a:solidFill>
                  <a:srgbClr val="002060"/>
                </a:solidFill>
              </a:rPr>
              <a:t/>
            </a:r>
            <a:br>
              <a:rPr lang="ru-RU" sz="3600" i="1" dirty="0" smtClean="0">
                <a:solidFill>
                  <a:srgbClr val="00206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>ПРАВДИВАЯ РЕЧЬ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716016" y="1600200"/>
            <a:ext cx="397078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Меня окружают честные люди 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Клиенты платят полностью и вовремя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Меньше действий – больше результат</a:t>
            </a: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одержимое 3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Я ГОВОРЮ ПРАВДУ</a:t>
            </a:r>
          </a:p>
          <a:p>
            <a:pPr algn="ctr"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Из маленькой неправды вырастает огромная ложь.</a:t>
            </a:r>
          </a:p>
          <a:p>
            <a:r>
              <a:rPr lang="ru-RU" dirty="0" smtClean="0"/>
              <a:t>Недоверие клиентов</a:t>
            </a:r>
          </a:p>
          <a:p>
            <a:r>
              <a:rPr lang="ru-RU" dirty="0" smtClean="0"/>
              <a:t>Обман с оплатой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5 принцип:</a:t>
            </a:r>
            <a:r>
              <a:rPr lang="ru-RU" sz="3600" i="1" dirty="0" smtClean="0">
                <a:solidFill>
                  <a:srgbClr val="002060"/>
                </a:solidFill>
              </a:rPr>
              <a:t/>
            </a:r>
            <a:br>
              <a:rPr lang="ru-RU" sz="3600" i="1" dirty="0" smtClean="0">
                <a:solidFill>
                  <a:srgbClr val="00206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>ОБЪЕДИНЯЮЩАЯ  РЕЧЬ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716016" y="1600200"/>
            <a:ext cx="397078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У меня много клиентов, которые приходят по рекомендации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Клиенты приходят по «сарафанному радио»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Меньше действий – больше результат</a:t>
            </a: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одержимое 3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Я СБЛИЖАЮ ЛЮДЕЙ</a:t>
            </a:r>
          </a:p>
          <a:p>
            <a:pPr algn="ctr"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Разделительные разговоры забирают энергию, портят репутацию, оставляют негативное впечатление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135416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ПРОЕКТ</a:t>
            </a:r>
            <a:b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</a:b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«Профессиональное развитие женщин»</a:t>
            </a:r>
            <a:endParaRPr lang="ru-RU" sz="280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8840"/>
            <a:ext cx="7942263" cy="459769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8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 МОТИВАЦИЯ</a:t>
            </a:r>
          </a:p>
          <a:p>
            <a:pPr>
              <a:lnSpc>
                <a:spcPct val="80000"/>
              </a:lnSpc>
              <a:spcBef>
                <a:spcPts val="18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САМООРГАНИЗАЦИЯ</a:t>
            </a:r>
          </a:p>
          <a:p>
            <a:pPr>
              <a:lnSpc>
                <a:spcPct val="80000"/>
              </a:lnSpc>
              <a:spcBef>
                <a:spcPts val="18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УПРАВЛЕНИЕ ЭМОЦИЯМИ</a:t>
            </a:r>
          </a:p>
          <a:p>
            <a:pPr>
              <a:lnSpc>
                <a:spcPct val="80000"/>
              </a:lnSpc>
              <a:spcBef>
                <a:spcPts val="18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ПРОДАЖИ: ПОДГОТОВКА К ПРОДАЖЕ</a:t>
            </a:r>
          </a:p>
          <a:p>
            <a:pPr>
              <a:lnSpc>
                <a:spcPct val="80000"/>
              </a:lnSpc>
              <a:spcBef>
                <a:spcPts val="18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ПРОДАЖИ: ХОЛОДНЫЕ ЗВОНКИ</a:t>
            </a:r>
          </a:p>
          <a:p>
            <a:pPr>
              <a:lnSpc>
                <a:spcPct val="80000"/>
              </a:lnSpc>
              <a:spcBef>
                <a:spcPts val="18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ПРОДАЖИ: РАБОТА С ВОЗРАЖЕНИЯМИ</a:t>
            </a:r>
            <a:endParaRPr lang="ru-RU" sz="280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1628800"/>
            <a:ext cx="856895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6 принцип:</a:t>
            </a:r>
            <a:r>
              <a:rPr lang="ru-RU" sz="3600" i="1" dirty="0" smtClean="0">
                <a:solidFill>
                  <a:srgbClr val="002060"/>
                </a:solidFill>
              </a:rPr>
              <a:t/>
            </a:r>
            <a:br>
              <a:rPr lang="ru-RU" sz="3600" i="1" dirty="0" smtClean="0">
                <a:solidFill>
                  <a:srgbClr val="00206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>МЯГКАЯ  РЕЧЬ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716016" y="1600200"/>
            <a:ext cx="397078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В отношении меня нет агрессии.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Меня слушают.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Клиенты – приятные люди, с которыми приятно иметь дело.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Меньше действий – больше результат</a:t>
            </a: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одержимое 3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Я ГОВОРЮ МЯГКО, СЕРДЕЧНО</a:t>
            </a:r>
          </a:p>
          <a:p>
            <a:pPr algn="ctr"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Грубая речь: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забирает энергию,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портит репутацию,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оставляет негативное впечатление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7 принцип:</a:t>
            </a:r>
            <a:r>
              <a:rPr lang="ru-RU" sz="3600" i="1" dirty="0" smtClean="0">
                <a:solidFill>
                  <a:srgbClr val="002060"/>
                </a:solidFill>
              </a:rPr>
              <a:t/>
            </a:r>
            <a:br>
              <a:rPr lang="ru-RU" sz="3600" i="1" dirty="0" smtClean="0">
                <a:solidFill>
                  <a:srgbClr val="00206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>ПОЛЕЗНАЯ  РЕЧЬ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716016" y="1600200"/>
            <a:ext cx="397078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Меня слушают с вниманием и уважением.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Клиенты понимают с «полуслова» и доверяют.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Меньше действий – больше результат</a:t>
            </a: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одержимое 3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Я ГОВОРЮ ПО ДЕЛУ</a:t>
            </a:r>
          </a:p>
          <a:p>
            <a:pPr algn="ctr"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Пустые разговоры забирают энергию, портят репутацию, оставляют негативное впечатление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8 принцип:</a:t>
            </a:r>
            <a:r>
              <a:rPr lang="ru-RU" sz="3600" i="1" dirty="0" smtClean="0">
                <a:solidFill>
                  <a:srgbClr val="002060"/>
                </a:solidFill>
              </a:rPr>
              <a:t/>
            </a:r>
            <a:br>
              <a:rPr lang="ru-RU" sz="3600" i="1" dirty="0" smtClean="0">
                <a:solidFill>
                  <a:srgbClr val="00206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>РАДОСТЬ от ЧУЖИХ УСПЕХОВ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716016" y="1600200"/>
            <a:ext cx="397078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У меня есть поддержка.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Клиенты переходят на доверительные отношения.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Меньше действий – больше результат</a:t>
            </a: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одержимое 3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Я РАДУЮСЬ УСПЕХАМ ДРУГИХ ЛЮДЕЙ</a:t>
            </a:r>
          </a:p>
          <a:p>
            <a:pPr algn="ctr"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Зависть и ревность порождают только зависть и ревность.</a:t>
            </a:r>
          </a:p>
          <a:p>
            <a:r>
              <a:rPr lang="ru-RU" dirty="0" smtClean="0"/>
              <a:t>Зависть и ревность забирают энергию.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9 принцип:</a:t>
            </a:r>
            <a:r>
              <a:rPr lang="ru-RU" sz="3600" i="1" dirty="0" smtClean="0">
                <a:solidFill>
                  <a:srgbClr val="002060"/>
                </a:solidFill>
              </a:rPr>
              <a:t/>
            </a:r>
            <a:br>
              <a:rPr lang="ru-RU" sz="3600" i="1" dirty="0" smtClean="0">
                <a:solidFill>
                  <a:srgbClr val="00206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>СОЧУВСТВИЕ ДРУГИМ ЛЮДЯМ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716016" y="1600200"/>
            <a:ext cx="397078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Меня понимают и прощают.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Клиенты относятся с пониманием в случае ошибок или неудачи.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Меньше действий – больше результат</a:t>
            </a: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одержимое 3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Я СОЧУВСТВУЮ ДРУГИМ ЛЮДЯМ</a:t>
            </a:r>
          </a:p>
          <a:p>
            <a:pPr algn="ctr"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Злорадство порождает только злорадство.</a:t>
            </a:r>
          </a:p>
          <a:p>
            <a:r>
              <a:rPr lang="ru-RU" dirty="0" smtClean="0"/>
              <a:t>Злорадство забирает энергию.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10 принцип:</a:t>
            </a:r>
            <a:r>
              <a:rPr lang="ru-RU" sz="3600" i="1" dirty="0" smtClean="0">
                <a:solidFill>
                  <a:srgbClr val="002060"/>
                </a:solidFill>
              </a:rPr>
              <a:t/>
            </a:r>
            <a:br>
              <a:rPr lang="ru-RU" sz="3600" i="1" dirty="0" smtClean="0">
                <a:solidFill>
                  <a:srgbClr val="00206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>ПОНИМАНИЕ ПРИЧИНЫ-СЛЕДСТВИЯ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716016" y="1600200"/>
            <a:ext cx="3970784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У меня есть 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ясный смысл и 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понимание пути.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Клиенты ясно понимают, что хотят и ясно говорят об этом.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Меньше действий – больше результат</a:t>
            </a: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одержимое 3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Я ПОНИМАЮ ПРИЧИНУ И СЛЕДСТВИЕ происходящего в моей жизни</a:t>
            </a:r>
          </a:p>
          <a:p>
            <a:pPr algn="ctr"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Обвинения других порождает только обвинения в мою сторону.</a:t>
            </a:r>
          </a:p>
          <a:p>
            <a:r>
              <a:rPr lang="ru-RU" dirty="0" smtClean="0"/>
              <a:t>Обвинения других забирают энергию.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ПРАВИЛА УСПЕШНЫХ ПРОДАЖ</a:t>
            </a:r>
            <a:br>
              <a:rPr lang="ru-RU" sz="3600" i="1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</a:br>
            <a:r>
              <a:rPr lang="ru-RU" sz="3600" i="1" dirty="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10 этических принципов</a:t>
            </a:r>
            <a:endParaRPr lang="ru-RU" sz="3600" i="1" dirty="0">
              <a:solidFill>
                <a:srgbClr val="00206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4569371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Эти принципы -  базовые, универсальные.</a:t>
            </a:r>
          </a:p>
          <a:p>
            <a:pPr algn="ctr">
              <a:spcBef>
                <a:spcPts val="600"/>
              </a:spcBef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Если вы не знаете, как поступить, то опирайтесь на них.</a:t>
            </a:r>
          </a:p>
          <a:p>
            <a:pPr algn="ctr">
              <a:spcBef>
                <a:spcPts val="600"/>
              </a:spcBef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Можете не верить моим словам.</a:t>
            </a:r>
          </a:p>
          <a:p>
            <a:pPr algn="ctr">
              <a:spcBef>
                <a:spcPts val="600"/>
              </a:spcBef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Попробуйте искренне им следовать!</a:t>
            </a:r>
          </a:p>
          <a:p>
            <a:pPr algn="ctr">
              <a:spcBef>
                <a:spcPts val="600"/>
              </a:spcBef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C00000"/>
                </a:solidFill>
              </a:rPr>
              <a:t>И результаты вас удивят!</a:t>
            </a:r>
          </a:p>
          <a:p>
            <a:pPr algn="ctr">
              <a:spcBef>
                <a:spcPts val="600"/>
              </a:spcBef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Идите к успеху своим путем!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1125538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7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26628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26629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663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0"/>
            <a:ext cx="6223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Rectangle 9"/>
          <p:cNvSpPr>
            <a:spLocks noChangeArrowheads="1"/>
          </p:cNvSpPr>
          <p:nvPr/>
        </p:nvSpPr>
        <p:spPr bwMode="auto">
          <a:xfrm>
            <a:off x="0" y="836613"/>
            <a:ext cx="175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/>
            <a:r>
              <a:rPr lang="en-US" sz="1400">
                <a:solidFill>
                  <a:srgbClr val="404040"/>
                </a:solidFill>
                <a:latin typeface="Times New Roman" pitchFamily="18" charset="0"/>
                <a:cs typeface="Arial" charset="0"/>
              </a:rPr>
              <a:t>www.ladymusa.com</a:t>
            </a:r>
            <a:endParaRPr lang="ru-RU" sz="1400">
              <a:solidFill>
                <a:srgbClr val="40404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6632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26633" name="Rectangle 2"/>
          <p:cNvSpPr>
            <a:spLocks noChangeArrowheads="1"/>
          </p:cNvSpPr>
          <p:nvPr/>
        </p:nvSpPr>
        <p:spPr bwMode="auto">
          <a:xfrm>
            <a:off x="1922463" y="0"/>
            <a:ext cx="7221537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000">
              <a:solidFill>
                <a:srgbClr val="002060"/>
              </a:solidFill>
            </a:endParaRPr>
          </a:p>
        </p:txBody>
      </p:sp>
      <p:sp>
        <p:nvSpPr>
          <p:cNvPr id="26634" name="Заголовок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3600" i="1" dirty="0" smtClean="0">
                <a:solidFill>
                  <a:srgbClr val="002060"/>
                </a:solidFill>
              </a:rPr>
              <a:t>Любви и Вдохновения</a:t>
            </a:r>
          </a:p>
        </p:txBody>
      </p:sp>
      <p:sp>
        <p:nvSpPr>
          <p:cNvPr id="26635" name="Содержимое 1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75163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i="1" dirty="0" smtClean="0">
                <a:solidFill>
                  <a:srgbClr val="002060"/>
                </a:solidFill>
              </a:rPr>
              <a:t>Вы можете БОЛЬШЕ!!!</a:t>
            </a: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До встречи!</a:t>
            </a:r>
          </a:p>
          <a:p>
            <a:endParaRPr lang="ru-RU" dirty="0" smtClean="0"/>
          </a:p>
          <a:p>
            <a:pPr>
              <a:buFontTx/>
              <a:buNone/>
            </a:pPr>
            <a:r>
              <a:rPr lang="ru-RU" sz="2400" i="1" dirty="0" smtClean="0">
                <a:solidFill>
                  <a:srgbClr val="002060"/>
                </a:solidFill>
              </a:rPr>
              <a:t>Лариса Воронова</a:t>
            </a:r>
          </a:p>
          <a:p>
            <a:pPr>
              <a:buFontTx/>
              <a:buNone/>
            </a:pPr>
            <a:r>
              <a:rPr lang="ru-RU" sz="2400" i="1" dirty="0" smtClean="0">
                <a:solidFill>
                  <a:srgbClr val="002060"/>
                </a:solidFill>
              </a:rPr>
              <a:t>Ваш вдохновляющий коуч</a:t>
            </a:r>
          </a:p>
          <a:p>
            <a:pPr>
              <a:buNone/>
            </a:pPr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+7-903-602-51-66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0"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>
              <a:buFontTx/>
              <a:buNone/>
            </a:pPr>
            <a:endParaRPr lang="ru-RU" sz="2400" i="1" dirty="0" smtClean="0">
              <a:solidFill>
                <a:srgbClr val="002060"/>
              </a:solidFill>
            </a:endParaRPr>
          </a:p>
        </p:txBody>
      </p:sp>
      <p:sp>
        <p:nvSpPr>
          <p:cNvPr id="26637" name="Нижний колонтитул 1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pic>
        <p:nvPicPr>
          <p:cNvPr id="15" name="Содержимое 14" descr="Лариса Воронова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39018" y="1600200"/>
            <a:ext cx="385696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135416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ПРОЕКТ</a:t>
            </a:r>
            <a:b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</a:b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«Профессиональное развитие женщин»</a:t>
            </a:r>
            <a:endParaRPr lang="ru-RU" sz="280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708920"/>
            <a:ext cx="7942263" cy="387761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8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ПРОДАЖИ: СТРАТЕГИИ ПЕРЕГОВОРОВ</a:t>
            </a:r>
          </a:p>
          <a:p>
            <a:pPr>
              <a:lnSpc>
                <a:spcPct val="80000"/>
              </a:lnSpc>
              <a:spcBef>
                <a:spcPts val="18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ПРОДАЖИ: ПРАВИЛА УСПЕШНЫХ ПРОДАЖ</a:t>
            </a:r>
          </a:p>
          <a:p>
            <a:pPr>
              <a:lnSpc>
                <a:spcPct val="80000"/>
              </a:lnSpc>
              <a:spcBef>
                <a:spcPts val="1800"/>
              </a:spcBef>
              <a:spcAft>
                <a:spcPts val="1200"/>
              </a:spcAft>
            </a:pPr>
            <a:endParaRPr lang="ru-RU" sz="2800" dirty="0">
              <a:solidFill>
                <a:srgbClr val="FF0000"/>
              </a:solidFill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1628800"/>
            <a:ext cx="856895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17375E"/>
                </a:solidFill>
                <a:ea typeface="Tahoma" pitchFamily="34" charset="0"/>
                <a:cs typeface="Tahoma" pitchFamily="34" charset="0"/>
              </a:rPr>
              <a:t>Автор </a:t>
            </a:r>
            <a:r>
              <a:rPr lang="ru-RU" sz="2000" dirty="0" err="1" smtClean="0">
                <a:solidFill>
                  <a:srgbClr val="17375E"/>
                </a:solidFill>
                <a:ea typeface="Tahoma" pitchFamily="34" charset="0"/>
                <a:cs typeface="Tahoma" pitchFamily="34" charset="0"/>
              </a:rPr>
              <a:t>вебинара</a:t>
            </a:r>
            <a:r>
              <a:rPr lang="ru-RU" dirty="0" smtClean="0">
                <a:solidFill>
                  <a:srgbClr val="17375E"/>
                </a:solidFill>
                <a:ea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solidFill>
                  <a:srgbClr val="17375E"/>
                </a:solidFill>
                <a:ea typeface="Tahoma" pitchFamily="34" charset="0"/>
                <a:cs typeface="Tahoma" pitchFamily="34" charset="0"/>
              </a:rPr>
            </a:br>
            <a:r>
              <a:rPr lang="ru-RU" sz="3600" i="1" dirty="0" smtClean="0">
                <a:solidFill>
                  <a:srgbClr val="17375E"/>
                </a:solidFill>
                <a:ea typeface="Tahoma" pitchFamily="34" charset="0"/>
                <a:cs typeface="Tahoma" pitchFamily="34" charset="0"/>
              </a:rPr>
              <a:t>Лариса Воронова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355976" y="1600200"/>
            <a:ext cx="4608512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D50D0D"/>
                </a:solidFill>
                <a:latin typeface="Tahoma" pitchFamily="34" charset="0"/>
              </a:rPr>
              <a:t>    </a:t>
            </a:r>
            <a:r>
              <a:rPr lang="ru-RU" dirty="0" smtClean="0">
                <a:solidFill>
                  <a:srgbClr val="002060"/>
                </a:solidFill>
              </a:rPr>
              <a:t>Специалист</a:t>
            </a:r>
            <a:r>
              <a:rPr lang="ru-RU" dirty="0" smtClean="0">
                <a:solidFill>
                  <a:srgbClr val="D50D0D"/>
                </a:solidFill>
              </a:rPr>
              <a:t> </a:t>
            </a:r>
            <a:r>
              <a:rPr lang="ru-RU" dirty="0" smtClean="0">
                <a:solidFill>
                  <a:srgbClr val="17375E"/>
                </a:solidFill>
              </a:rPr>
              <a:t>по </a:t>
            </a:r>
          </a:p>
          <a:p>
            <a:r>
              <a:rPr lang="ru-RU" dirty="0" smtClean="0">
                <a:solidFill>
                  <a:srgbClr val="17375E"/>
                </a:solidFill>
              </a:rPr>
              <a:t>управлению эмоциями</a:t>
            </a:r>
          </a:p>
          <a:p>
            <a:r>
              <a:rPr lang="ru-RU" dirty="0" smtClean="0">
                <a:solidFill>
                  <a:srgbClr val="17375E"/>
                </a:solidFill>
              </a:rPr>
              <a:t>получению результата</a:t>
            </a:r>
          </a:p>
          <a:p>
            <a:r>
              <a:rPr lang="ru-RU" dirty="0" smtClean="0">
                <a:solidFill>
                  <a:srgbClr val="17375E"/>
                </a:solidFill>
              </a:rPr>
              <a:t>конструктивным отношениям</a:t>
            </a:r>
          </a:p>
          <a:p>
            <a:pPr>
              <a:buNone/>
            </a:pPr>
            <a:r>
              <a:rPr lang="ru-RU" i="1" dirty="0" smtClean="0">
                <a:solidFill>
                  <a:srgbClr val="17375E"/>
                </a:solidFill>
              </a:rPr>
              <a:t>Вдохновляющий коуч, </a:t>
            </a:r>
            <a:r>
              <a:rPr lang="ru-RU" dirty="0" smtClean="0">
                <a:solidFill>
                  <a:srgbClr val="17375E"/>
                </a:solidFill>
              </a:rPr>
              <a:t>МВА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Опыт работы </a:t>
            </a:r>
            <a:r>
              <a:rPr lang="ru-RU" dirty="0" smtClean="0">
                <a:solidFill>
                  <a:srgbClr val="17375E"/>
                </a:solidFill>
              </a:rPr>
              <a:t>в бизнес консалтинге 20 лет</a:t>
            </a:r>
          </a:p>
          <a:p>
            <a:r>
              <a:rPr lang="ru-RU" dirty="0" smtClean="0">
                <a:solidFill>
                  <a:srgbClr val="002060"/>
                </a:solidFill>
                <a:cs typeface="Arial" charset="0"/>
              </a:rPr>
              <a:t>Использованы материалы курса «Космическая Тыква»</a:t>
            </a:r>
          </a:p>
          <a:p>
            <a:r>
              <a:rPr lang="ru-RU" dirty="0" smtClean="0">
                <a:solidFill>
                  <a:srgbClr val="002060"/>
                </a:solidFill>
                <a:cs typeface="Arial" charset="0"/>
              </a:rPr>
              <a:t>Майкл </a:t>
            </a:r>
            <a:r>
              <a:rPr lang="ru-RU" dirty="0" err="1" smtClean="0">
                <a:solidFill>
                  <a:srgbClr val="002060"/>
                </a:solidFill>
                <a:cs typeface="Arial" charset="0"/>
              </a:rPr>
              <a:t>Роуч</a:t>
            </a:r>
            <a:r>
              <a:rPr lang="ru-RU" dirty="0" smtClean="0">
                <a:solidFill>
                  <a:srgbClr val="002060"/>
                </a:solidFill>
                <a:cs typeface="Arial" charset="0"/>
              </a:rPr>
              <a:t> «</a:t>
            </a:r>
            <a:r>
              <a:rPr lang="ru-RU" dirty="0" err="1" smtClean="0">
                <a:solidFill>
                  <a:srgbClr val="002060"/>
                </a:solidFill>
                <a:cs typeface="Arial" charset="0"/>
              </a:rPr>
              <a:t>Кармический</a:t>
            </a:r>
            <a:r>
              <a:rPr lang="ru-RU" dirty="0" smtClean="0">
                <a:solidFill>
                  <a:srgbClr val="002060"/>
                </a:solidFill>
                <a:cs typeface="Arial" charset="0"/>
              </a:rPr>
              <a:t> менеджмент»</a:t>
            </a:r>
          </a:p>
        </p:txBody>
      </p:sp>
      <p:sp>
        <p:nvSpPr>
          <p:cNvPr id="3076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95536" y="1340768"/>
            <a:ext cx="8496944" cy="720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Содержимое 8" descr="Лариса Воронов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48018" y="1600200"/>
            <a:ext cx="3591934" cy="4214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i="1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ПРОДАЖИ: </a:t>
            </a:r>
            <a:r>
              <a:rPr lang="ru-RU" i="1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/>
            </a:r>
            <a:br>
              <a:rPr lang="ru-RU" i="1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</a:br>
            <a:r>
              <a:rPr lang="ru-RU" i="1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ПРАВИЛА УСПЕШНЫХ ПРОДАЖ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i="1" dirty="0" smtClean="0">
                <a:solidFill>
                  <a:srgbClr val="002060"/>
                </a:solidFill>
              </a:rPr>
              <a:t>Применение этих знаний приведет вас к высоким результатам и счастью!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36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36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Что такое правильное мышление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для успеха и счастья.</a:t>
            </a:r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 descr="счастья ва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276872"/>
            <a:ext cx="5159896" cy="2579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i="1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ПРОДАЖИ: </a:t>
            </a:r>
            <a:r>
              <a:rPr lang="ru-RU" i="1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/>
            </a:r>
            <a:br>
              <a:rPr lang="ru-RU" i="1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</a:br>
            <a:r>
              <a:rPr lang="ru-RU" i="1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ПРАВИЛА УСПЕШНЫХ ПРОДАЖ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Почему люди имеют разные результаты?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Хотя обучались на одних курсах.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Имеют равную по мощности мотивацию. Делают все одинаково правильно.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002060"/>
                </a:solidFill>
              </a:rPr>
              <a:t>Но!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002060"/>
                </a:solidFill>
              </a:rPr>
              <a:t>У одного продажи – есть,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002060"/>
                </a:solidFill>
              </a:rPr>
              <a:t>А у другого – нет.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pic>
        <p:nvPicPr>
          <p:cNvPr id="16" name="Содержимое 15" descr="грустный веселый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89443" y="1600200"/>
            <a:ext cx="3556114" cy="4525963"/>
          </a:xfrm>
        </p:spPr>
      </p:pic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4000" dirty="0" smtClean="0">
                <a:solidFill>
                  <a:srgbClr val="C00000"/>
                </a:solidFill>
              </a:rPr>
              <a:t>Люди покупают у людей</a:t>
            </a: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Продажи – это всегда отношения.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Люди покупают у людей,</a:t>
            </a:r>
          </a:p>
          <a:p>
            <a:pPr algn="ctr">
              <a:buNone/>
            </a:pPr>
            <a:r>
              <a:rPr lang="ru-RU" dirty="0" smtClean="0"/>
              <a:t>Даже если В2В</a:t>
            </a:r>
          </a:p>
          <a:p>
            <a:endParaRPr lang="ru-RU" dirty="0"/>
          </a:p>
        </p:txBody>
      </p:sp>
      <p:pic>
        <p:nvPicPr>
          <p:cNvPr id="20" name="Рисунок 19" descr="продажи отноше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1" y="2132856"/>
            <a:ext cx="4968552" cy="2867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4000" dirty="0" smtClean="0">
                <a:solidFill>
                  <a:srgbClr val="C00000"/>
                </a:solidFill>
              </a:rPr>
              <a:t>Люди покупают у людей</a:t>
            </a:r>
          </a:p>
        </p:txBody>
      </p:sp>
      <p:sp>
        <p:nvSpPr>
          <p:cNvPr id="17" name="Содержимое 1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Современное общество основано на продажах.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Но люди уже устали от манипуляций активных продаж.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Мир стал более «тонкий»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Люди скорей «чувствуют», хотят ли продолжать с вами общение, чем «думают».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sz="4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dirty="0"/>
          </a:p>
        </p:txBody>
      </p:sp>
      <p:pic>
        <p:nvPicPr>
          <p:cNvPr id="15" name="Содержимое 14" descr="Манипуляции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48237" y="1715294"/>
            <a:ext cx="3438525" cy="4295775"/>
          </a:xfrm>
        </p:spPr>
      </p:pic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4000" dirty="0" smtClean="0">
                <a:solidFill>
                  <a:srgbClr val="C00000"/>
                </a:solidFill>
              </a:rPr>
              <a:t>Люди покупают у людей</a:t>
            </a:r>
          </a:p>
        </p:txBody>
      </p:sp>
      <p:sp>
        <p:nvSpPr>
          <p:cNvPr id="17" name="Содержимое 1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/>
          </a:bodyPr>
          <a:lstStyle/>
          <a:p>
            <a:pPr marL="180000" indent="-180000" algn="ctr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10 этических принципов - критерии </a:t>
            </a:r>
            <a:r>
              <a:rPr lang="en-US" sz="3600" dirty="0" smtClean="0">
                <a:solidFill>
                  <a:srgbClr val="C00000"/>
                </a:solidFill>
              </a:rPr>
              <a:t>“</a:t>
            </a:r>
            <a:r>
              <a:rPr lang="ru-RU" sz="3600" dirty="0" smtClean="0">
                <a:solidFill>
                  <a:srgbClr val="C00000"/>
                </a:solidFill>
              </a:rPr>
              <a:t>бессознательной</a:t>
            </a:r>
            <a:r>
              <a:rPr lang="en-US" sz="3600" dirty="0" smtClean="0">
                <a:solidFill>
                  <a:srgbClr val="C00000"/>
                </a:solidFill>
              </a:rPr>
              <a:t>”</a:t>
            </a:r>
            <a:r>
              <a:rPr lang="ru-RU" sz="3600" smtClean="0">
                <a:solidFill>
                  <a:srgbClr val="C00000"/>
                </a:solidFill>
              </a:rPr>
              <a:t>,</a:t>
            </a:r>
            <a:endParaRPr lang="ru-RU" sz="3600" dirty="0" smtClean="0">
              <a:solidFill>
                <a:srgbClr val="C00000"/>
              </a:solidFill>
            </a:endParaRPr>
          </a:p>
          <a:p>
            <a:pPr marL="180000" indent="-180000" algn="ctr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интуитивной</a:t>
            </a:r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ru-RU" sz="3600" dirty="0" smtClean="0">
                <a:solidFill>
                  <a:srgbClr val="C00000"/>
                </a:solidFill>
              </a:rPr>
              <a:t>оценки для принятия решения.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15" name="Содержимое 14" descr="открытость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122050"/>
            <a:ext cx="4038600" cy="3482262"/>
          </a:xfrm>
        </p:spPr>
      </p:pic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5486</TotalTime>
  <Words>831</Words>
  <Application>Microsoft Office PowerPoint</Application>
  <PresentationFormat>Экран (4:3)</PresentationFormat>
  <Paragraphs>249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 Авторский вебинар  Ларисы Вороновой  ПРОДАЖИ</vt:lpstr>
      <vt:lpstr>ПРОЕКТ «Профессиональное развитие женщин»</vt:lpstr>
      <vt:lpstr>ПРОЕКТ «Профессиональное развитие женщин»</vt:lpstr>
      <vt:lpstr>Автор вебинара Лариса Воронова </vt:lpstr>
      <vt:lpstr>ПРОДАЖИ:  ПРАВИЛА УСПЕШНЫХ ПРОДАЖ</vt:lpstr>
      <vt:lpstr>ПРОДАЖИ:  ПРАВИЛА УСПЕШНЫХ ПРОДАЖ</vt:lpstr>
      <vt:lpstr>Люди покупают у людей</vt:lpstr>
      <vt:lpstr>Люди покупают у людей</vt:lpstr>
      <vt:lpstr>Люди покупают у людей</vt:lpstr>
      <vt:lpstr>ПРАВИЛА УСПЕШНЫХ ПРОДАЖ 10 этических принципов</vt:lpstr>
      <vt:lpstr>Закон причины - следствия</vt:lpstr>
      <vt:lpstr>Закон причины – следствия «Что посеешь – то пожнешь»</vt:lpstr>
      <vt:lpstr>Люди покупают у людей</vt:lpstr>
      <vt:lpstr>ПРАВИЛА УСПЕШНЫХ ПРОДАЖ 10 этических принципов</vt:lpstr>
      <vt:lpstr>1 принцип: ЗАЩИТА ЖИЗНИ</vt:lpstr>
      <vt:lpstr>2 принцип: ЗАЩИТА СОБСТВЕННОСТИ</vt:lpstr>
      <vt:lpstr>3 принцип: СЕКСУАЛЬНАЯ ЧИСТОТА</vt:lpstr>
      <vt:lpstr>4 принцип: ПРАВДИВАЯ РЕЧЬ</vt:lpstr>
      <vt:lpstr>5 принцип: ОБЪЕДИНЯЮЩАЯ  РЕЧЬ</vt:lpstr>
      <vt:lpstr>6 принцип: МЯГКАЯ  РЕЧЬ</vt:lpstr>
      <vt:lpstr>7 принцип: ПОЛЕЗНАЯ  РЕЧЬ</vt:lpstr>
      <vt:lpstr>8 принцип: РАДОСТЬ от ЧУЖИХ УСПЕХОВ</vt:lpstr>
      <vt:lpstr>9 принцип: СОЧУВСТВИЕ ДРУГИМ ЛЮДЯМ</vt:lpstr>
      <vt:lpstr>10 принцип: ПОНИМАНИЕ ПРИЧИНЫ-СЛЕДСТВИЯ</vt:lpstr>
      <vt:lpstr>ПРАВИЛА УСПЕШНЫХ ПРОДАЖ 10 этических принципов</vt:lpstr>
      <vt:lpstr>Любви и Вдохновения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МОТИВАЦИЯ</dc:title>
  <dc:creator>Лариса</dc:creator>
  <cp:lastModifiedBy>Лариса</cp:lastModifiedBy>
  <cp:revision>77</cp:revision>
  <dcterms:created xsi:type="dcterms:W3CDTF">2014-10-04T12:07:38Z</dcterms:created>
  <dcterms:modified xsi:type="dcterms:W3CDTF">2016-04-06T07:31:31Z</dcterms:modified>
</cp:coreProperties>
</file>