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35"/>
  </p:notesMasterIdLst>
  <p:sldIdLst>
    <p:sldId id="256" r:id="rId2"/>
    <p:sldId id="368" r:id="rId3"/>
    <p:sldId id="335" r:id="rId4"/>
    <p:sldId id="329" r:id="rId5"/>
    <p:sldId id="369" r:id="rId6"/>
    <p:sldId id="342" r:id="rId7"/>
    <p:sldId id="337" r:id="rId8"/>
    <p:sldId id="339" r:id="rId9"/>
    <p:sldId id="340" r:id="rId10"/>
    <p:sldId id="330" r:id="rId11"/>
    <p:sldId id="371" r:id="rId12"/>
    <p:sldId id="358" r:id="rId13"/>
    <p:sldId id="359" r:id="rId14"/>
    <p:sldId id="370" r:id="rId15"/>
    <p:sldId id="372" r:id="rId16"/>
    <p:sldId id="361" r:id="rId17"/>
    <p:sldId id="362" r:id="rId18"/>
    <p:sldId id="363" r:id="rId19"/>
    <p:sldId id="364" r:id="rId20"/>
    <p:sldId id="365" r:id="rId21"/>
    <p:sldId id="373" r:id="rId22"/>
    <p:sldId id="331" r:id="rId23"/>
    <p:sldId id="332" r:id="rId24"/>
    <p:sldId id="374" r:id="rId25"/>
    <p:sldId id="333" r:id="rId26"/>
    <p:sldId id="334" r:id="rId27"/>
    <p:sldId id="375" r:id="rId28"/>
    <p:sldId id="344" r:id="rId29"/>
    <p:sldId id="345" r:id="rId30"/>
    <p:sldId id="346" r:id="rId31"/>
    <p:sldId id="347" r:id="rId32"/>
    <p:sldId id="366" r:id="rId33"/>
    <p:sldId id="36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ey Prushinsky" initials="S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860A4"/>
    <a:srgbClr val="2C6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8" autoAdjust="0"/>
    <p:restoredTop sz="95683" autoAdjust="0"/>
  </p:normalViewPr>
  <p:slideViewPr>
    <p:cSldViewPr>
      <p:cViewPr varScale="1">
        <p:scale>
          <a:sx n="88" d="100"/>
          <a:sy n="88" d="100"/>
        </p:scale>
        <p:origin x="9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D354BB-DF18-4105-A2D5-CF6F49F93D6B}" type="doc">
      <dgm:prSet loTypeId="urn:microsoft.com/office/officeart/2005/8/layout/cycle6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6F9E49-2E19-4C93-AC17-A57491219BBF}">
      <dgm:prSet phldrT="[Text]"/>
      <dgm:spPr/>
      <dgm:t>
        <a:bodyPr/>
        <a:lstStyle/>
        <a:p>
          <a:r>
            <a:rPr lang="ru-RU" b="1" dirty="0" smtClean="0"/>
            <a:t>Расписание первого рабочего дня</a:t>
          </a:r>
          <a:endParaRPr lang="en-US" b="1" dirty="0"/>
        </a:p>
      </dgm:t>
    </dgm:pt>
    <dgm:pt modelId="{2C7A9618-40A1-450B-86F1-B40832F39D28}" type="parTrans" cxnId="{D29A4E05-6976-4B02-AA87-6CE8EDCB2814}">
      <dgm:prSet/>
      <dgm:spPr/>
      <dgm:t>
        <a:bodyPr/>
        <a:lstStyle/>
        <a:p>
          <a:endParaRPr lang="en-US"/>
        </a:p>
      </dgm:t>
    </dgm:pt>
    <dgm:pt modelId="{84C44273-030F-4B8A-A0FC-F4BF34D97B34}" type="sibTrans" cxnId="{D29A4E05-6976-4B02-AA87-6CE8EDCB2814}">
      <dgm:prSet/>
      <dgm:spPr/>
      <dgm:t>
        <a:bodyPr/>
        <a:lstStyle/>
        <a:p>
          <a:endParaRPr lang="en-US"/>
        </a:p>
      </dgm:t>
    </dgm:pt>
    <dgm:pt modelId="{CF11248B-CD0A-4E7F-AEA7-B522BC09D5F8}">
      <dgm:prSet phldrT="[Text]"/>
      <dgm:spPr>
        <a:solidFill>
          <a:srgbClr val="9BCA40"/>
        </a:solidFill>
      </dgm:spPr>
      <dgm:t>
        <a:bodyPr/>
        <a:lstStyle/>
        <a:p>
          <a:r>
            <a:rPr lang="ru-RU" b="1" dirty="0" smtClean="0"/>
            <a:t>Вводный тренинг</a:t>
          </a:r>
          <a:endParaRPr lang="en-US" b="1" dirty="0"/>
        </a:p>
      </dgm:t>
    </dgm:pt>
    <dgm:pt modelId="{A44109EA-3175-4ED9-BADF-772F701CE72E}" type="parTrans" cxnId="{278FD04A-DD84-4B71-9000-B6BC749EB46D}">
      <dgm:prSet/>
      <dgm:spPr/>
      <dgm:t>
        <a:bodyPr/>
        <a:lstStyle/>
        <a:p>
          <a:endParaRPr lang="en-US"/>
        </a:p>
      </dgm:t>
    </dgm:pt>
    <dgm:pt modelId="{5D67FE08-9732-47D8-92FD-F498490D363C}" type="sibTrans" cxnId="{278FD04A-DD84-4B71-9000-B6BC749EB46D}">
      <dgm:prSet/>
      <dgm:spPr/>
      <dgm:t>
        <a:bodyPr/>
        <a:lstStyle/>
        <a:p>
          <a:endParaRPr lang="en-US"/>
        </a:p>
      </dgm:t>
    </dgm:pt>
    <dgm:pt modelId="{47F4E624-3928-44A8-B8DC-CBC56C00C3B6}">
      <dgm:prSet phldrT="[Text]"/>
      <dgm:spPr>
        <a:solidFill>
          <a:srgbClr val="9BCA40"/>
        </a:solidFill>
      </dgm:spPr>
      <dgm:t>
        <a:bodyPr/>
        <a:lstStyle/>
        <a:p>
          <a:r>
            <a:rPr lang="ru-RU" b="1" dirty="0" smtClean="0"/>
            <a:t>Сайт для новых сотрудников</a:t>
          </a:r>
          <a:endParaRPr lang="en-US" b="1" dirty="0"/>
        </a:p>
      </dgm:t>
    </dgm:pt>
    <dgm:pt modelId="{B31FCE03-AE34-4CFD-AD27-8202106DC54F}" type="parTrans" cxnId="{0E4716CD-79BC-4B45-A554-D18629B3435F}">
      <dgm:prSet/>
      <dgm:spPr/>
      <dgm:t>
        <a:bodyPr/>
        <a:lstStyle/>
        <a:p>
          <a:endParaRPr lang="en-US"/>
        </a:p>
      </dgm:t>
    </dgm:pt>
    <dgm:pt modelId="{2B3D5640-7F28-4A10-98A4-6FC8B22E300A}" type="sibTrans" cxnId="{0E4716CD-79BC-4B45-A554-D18629B3435F}">
      <dgm:prSet/>
      <dgm:spPr/>
      <dgm:t>
        <a:bodyPr/>
        <a:lstStyle/>
        <a:p>
          <a:endParaRPr lang="en-US"/>
        </a:p>
      </dgm:t>
    </dgm:pt>
    <dgm:pt modelId="{13F7B36D-F6E3-45E0-8068-091887CC2775}">
      <dgm:prSet phldrT="[Text]"/>
      <dgm:spPr/>
      <dgm:t>
        <a:bodyPr/>
        <a:lstStyle/>
        <a:p>
          <a:r>
            <a:rPr lang="ru-RU" b="1" dirty="0" smtClean="0"/>
            <a:t>Список дел</a:t>
          </a:r>
          <a:endParaRPr lang="en-US" b="1" dirty="0"/>
        </a:p>
      </dgm:t>
    </dgm:pt>
    <dgm:pt modelId="{7B87C151-A540-4F3C-BA42-91E49516C181}" type="parTrans" cxnId="{D517180A-C447-4DEB-ABFB-AE7E51FF840A}">
      <dgm:prSet/>
      <dgm:spPr/>
      <dgm:t>
        <a:bodyPr/>
        <a:lstStyle/>
        <a:p>
          <a:endParaRPr lang="en-US"/>
        </a:p>
      </dgm:t>
    </dgm:pt>
    <dgm:pt modelId="{B49AA61A-E1B1-4F2E-AAE0-74EC6B7FAE52}" type="sibTrans" cxnId="{D517180A-C447-4DEB-ABFB-AE7E51FF840A}">
      <dgm:prSet/>
      <dgm:spPr/>
      <dgm:t>
        <a:bodyPr/>
        <a:lstStyle/>
        <a:p>
          <a:endParaRPr lang="en-US"/>
        </a:p>
      </dgm:t>
    </dgm:pt>
    <dgm:pt modelId="{ADF8168D-4C80-4F58-B9AE-A3D337711489}">
      <dgm:prSet phldrT="[Text]"/>
      <dgm:spPr>
        <a:solidFill>
          <a:srgbClr val="9BCA40"/>
        </a:solidFill>
      </dgm:spPr>
      <dgm:t>
        <a:bodyPr/>
        <a:lstStyle/>
        <a:p>
          <a:r>
            <a:rPr lang="ru-RU" b="1" dirty="0" smtClean="0"/>
            <a:t>Письмо-приветствие </a:t>
          </a:r>
          <a:endParaRPr lang="en-US" b="1" dirty="0"/>
        </a:p>
      </dgm:t>
    </dgm:pt>
    <dgm:pt modelId="{B9374F3A-2270-4F93-A81D-FA5123F73179}" type="parTrans" cxnId="{397A4F67-F3B8-4BE8-84CD-635D57CC26CF}">
      <dgm:prSet/>
      <dgm:spPr/>
      <dgm:t>
        <a:bodyPr/>
        <a:lstStyle/>
        <a:p>
          <a:endParaRPr lang="en-US"/>
        </a:p>
      </dgm:t>
    </dgm:pt>
    <dgm:pt modelId="{506D9DD9-A920-470D-AE61-3113EAA69343}" type="sibTrans" cxnId="{397A4F67-F3B8-4BE8-84CD-635D57CC26CF}">
      <dgm:prSet/>
      <dgm:spPr/>
      <dgm:t>
        <a:bodyPr/>
        <a:lstStyle/>
        <a:p>
          <a:endParaRPr lang="en-US"/>
        </a:p>
      </dgm:t>
    </dgm:pt>
    <dgm:pt modelId="{485657D1-C8D0-4A23-8AE0-30EA334221CD}">
      <dgm:prSet/>
      <dgm:spPr/>
      <dgm:t>
        <a:bodyPr/>
        <a:lstStyle/>
        <a:p>
          <a:r>
            <a:rPr lang="ru-RU" b="1" dirty="0" smtClean="0"/>
            <a:t>Знакомство с офисом</a:t>
          </a:r>
          <a:endParaRPr lang="en-US" b="1" dirty="0"/>
        </a:p>
      </dgm:t>
    </dgm:pt>
    <dgm:pt modelId="{E6697472-9E91-4537-B877-BC56D45A415B}" type="parTrans" cxnId="{C5230C16-1649-47E8-9720-B54CE8809F9F}">
      <dgm:prSet/>
      <dgm:spPr/>
      <dgm:t>
        <a:bodyPr/>
        <a:lstStyle/>
        <a:p>
          <a:endParaRPr lang="en-US"/>
        </a:p>
      </dgm:t>
    </dgm:pt>
    <dgm:pt modelId="{D3DCCF90-0455-40C4-BF02-6300197597F5}" type="sibTrans" cxnId="{C5230C16-1649-47E8-9720-B54CE8809F9F}">
      <dgm:prSet/>
      <dgm:spPr/>
      <dgm:t>
        <a:bodyPr/>
        <a:lstStyle/>
        <a:p>
          <a:endParaRPr lang="en-US"/>
        </a:p>
      </dgm:t>
    </dgm:pt>
    <dgm:pt modelId="{4457A657-E9D9-4FEF-B2BA-FC650288E67D}" type="pres">
      <dgm:prSet presAssocID="{61D354BB-DF18-4105-A2D5-CF6F49F93D6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817DA4-DFA8-45BE-9B2B-E9548ED8EFCD}" type="pres">
      <dgm:prSet presAssocID="{756F9E49-2E19-4C93-AC17-A57491219BBF}" presName="node" presStyleLbl="node1" presStyleIdx="0" presStyleCnt="6" custScaleX="216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42C8C-52FE-46FD-AD7E-B48A9676412E}" type="pres">
      <dgm:prSet presAssocID="{756F9E49-2E19-4C93-AC17-A57491219BBF}" presName="spNode" presStyleCnt="0"/>
      <dgm:spPr/>
    </dgm:pt>
    <dgm:pt modelId="{5F60ED03-B6D6-4C27-8693-CD463E0F5023}" type="pres">
      <dgm:prSet presAssocID="{84C44273-030F-4B8A-A0FC-F4BF34D97B34}" presName="sibTrans" presStyleLbl="sibTrans1D1" presStyleIdx="0" presStyleCnt="6"/>
      <dgm:spPr/>
      <dgm:t>
        <a:bodyPr/>
        <a:lstStyle/>
        <a:p>
          <a:endParaRPr lang="en-US"/>
        </a:p>
      </dgm:t>
    </dgm:pt>
    <dgm:pt modelId="{397612B8-2DEE-4E3D-BA29-EE7B9B7916E2}" type="pres">
      <dgm:prSet presAssocID="{CF11248B-CD0A-4E7F-AEA7-B522BC09D5F8}" presName="node" presStyleLbl="node1" presStyleIdx="1" presStyleCnt="6" custScaleX="206137" custRadScaleRad="120348" custRadScaleInc="56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63C05-BFD9-4032-8E15-4BBF379F0308}" type="pres">
      <dgm:prSet presAssocID="{CF11248B-CD0A-4E7F-AEA7-B522BC09D5F8}" presName="spNode" presStyleCnt="0"/>
      <dgm:spPr/>
    </dgm:pt>
    <dgm:pt modelId="{8471975C-F81F-4EC4-B539-A1F5C50D845C}" type="pres">
      <dgm:prSet presAssocID="{5D67FE08-9732-47D8-92FD-F498490D363C}" presName="sibTrans" presStyleLbl="sibTrans1D1" presStyleIdx="1" presStyleCnt="6"/>
      <dgm:spPr/>
      <dgm:t>
        <a:bodyPr/>
        <a:lstStyle/>
        <a:p>
          <a:endParaRPr lang="en-US"/>
        </a:p>
      </dgm:t>
    </dgm:pt>
    <dgm:pt modelId="{5C7C02EB-0415-4A12-BB69-7E874CE33305}" type="pres">
      <dgm:prSet presAssocID="{485657D1-C8D0-4A23-8AE0-30EA334221CD}" presName="node" presStyleLbl="node1" presStyleIdx="2" presStyleCnt="6" custScaleX="185906" custRadScaleRad="122539" custRadScaleInc="-49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FBEAD-A647-4244-BA81-7523B273A8A2}" type="pres">
      <dgm:prSet presAssocID="{485657D1-C8D0-4A23-8AE0-30EA334221CD}" presName="spNode" presStyleCnt="0"/>
      <dgm:spPr/>
    </dgm:pt>
    <dgm:pt modelId="{3B864FD7-F8A6-46EE-978F-5AE86210C980}" type="pres">
      <dgm:prSet presAssocID="{D3DCCF90-0455-40C4-BF02-6300197597F5}" presName="sibTrans" presStyleLbl="sibTrans1D1" presStyleIdx="2" presStyleCnt="6"/>
      <dgm:spPr/>
      <dgm:t>
        <a:bodyPr/>
        <a:lstStyle/>
        <a:p>
          <a:endParaRPr lang="en-US"/>
        </a:p>
      </dgm:t>
    </dgm:pt>
    <dgm:pt modelId="{78BA26AB-1C65-4A0A-AD9D-799F4506E6F3}" type="pres">
      <dgm:prSet presAssocID="{47F4E624-3928-44A8-B8DC-CBC56C00C3B6}" presName="node" presStyleLbl="node1" presStyleIdx="3" presStyleCnt="6" custScaleX="195721" custRadScaleRad="101052" custRadScaleInc="-3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812E4-A21D-409D-B0E6-9750865E42E4}" type="pres">
      <dgm:prSet presAssocID="{47F4E624-3928-44A8-B8DC-CBC56C00C3B6}" presName="spNode" presStyleCnt="0"/>
      <dgm:spPr/>
    </dgm:pt>
    <dgm:pt modelId="{E38339CB-CAC2-4721-BB50-12CE826E74ED}" type="pres">
      <dgm:prSet presAssocID="{2B3D5640-7F28-4A10-98A4-6FC8B22E300A}" presName="sibTrans" presStyleLbl="sibTrans1D1" presStyleIdx="3" presStyleCnt="6"/>
      <dgm:spPr/>
      <dgm:t>
        <a:bodyPr/>
        <a:lstStyle/>
        <a:p>
          <a:endParaRPr lang="en-US"/>
        </a:p>
      </dgm:t>
    </dgm:pt>
    <dgm:pt modelId="{72341842-FEBB-43F9-A9FD-3849D8727D60}" type="pres">
      <dgm:prSet presAssocID="{13F7B36D-F6E3-45E0-8068-091887CC2775}" presName="node" presStyleLbl="node1" presStyleIdx="4" presStyleCnt="6" custScaleX="203874" custRadScaleRad="123508" custRadScaleInc="50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553ED-2FD3-4A73-8810-EB8EF806F3D5}" type="pres">
      <dgm:prSet presAssocID="{13F7B36D-F6E3-45E0-8068-091887CC2775}" presName="spNode" presStyleCnt="0"/>
      <dgm:spPr/>
    </dgm:pt>
    <dgm:pt modelId="{45A04FA9-D9E1-4CEE-9C28-79B3D8AEE743}" type="pres">
      <dgm:prSet presAssocID="{B49AA61A-E1B1-4F2E-AAE0-74EC6B7FAE52}" presName="sibTrans" presStyleLbl="sibTrans1D1" presStyleIdx="4" presStyleCnt="6"/>
      <dgm:spPr/>
      <dgm:t>
        <a:bodyPr/>
        <a:lstStyle/>
        <a:p>
          <a:endParaRPr lang="en-US"/>
        </a:p>
      </dgm:t>
    </dgm:pt>
    <dgm:pt modelId="{A1E9DF45-0F8F-41A6-9824-744C7848E997}" type="pres">
      <dgm:prSet presAssocID="{ADF8168D-4C80-4F58-B9AE-A3D337711489}" presName="node" presStyleLbl="node1" presStyleIdx="5" presStyleCnt="6" custScaleX="203536" custRadScaleRad="120860" custRadScaleInc="-56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6301C-5673-4558-88D8-3C95CF17EAD3}" type="pres">
      <dgm:prSet presAssocID="{ADF8168D-4C80-4F58-B9AE-A3D337711489}" presName="spNode" presStyleCnt="0"/>
      <dgm:spPr/>
    </dgm:pt>
    <dgm:pt modelId="{EDBBDFF1-88C9-414C-A81F-B9F7B48E40D8}" type="pres">
      <dgm:prSet presAssocID="{506D9DD9-A920-470D-AE61-3113EAA69343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7F78ED40-7BAE-45FA-B438-884D43F0D8DD}" type="presOf" srcId="{2B3D5640-7F28-4A10-98A4-6FC8B22E300A}" destId="{E38339CB-CAC2-4721-BB50-12CE826E74ED}" srcOrd="0" destOrd="0" presId="urn:microsoft.com/office/officeart/2005/8/layout/cycle6"/>
    <dgm:cxn modelId="{278FD04A-DD84-4B71-9000-B6BC749EB46D}" srcId="{61D354BB-DF18-4105-A2D5-CF6F49F93D6B}" destId="{CF11248B-CD0A-4E7F-AEA7-B522BC09D5F8}" srcOrd="1" destOrd="0" parTransId="{A44109EA-3175-4ED9-BADF-772F701CE72E}" sibTransId="{5D67FE08-9732-47D8-92FD-F498490D363C}"/>
    <dgm:cxn modelId="{15214237-69A2-4AAB-8E68-A52D2C0E4F75}" type="presOf" srcId="{13F7B36D-F6E3-45E0-8068-091887CC2775}" destId="{72341842-FEBB-43F9-A9FD-3849D8727D60}" srcOrd="0" destOrd="0" presId="urn:microsoft.com/office/officeart/2005/8/layout/cycle6"/>
    <dgm:cxn modelId="{E5EDEED7-F455-41CE-8668-587D75BFD865}" type="presOf" srcId="{B49AA61A-E1B1-4F2E-AAE0-74EC6B7FAE52}" destId="{45A04FA9-D9E1-4CEE-9C28-79B3D8AEE743}" srcOrd="0" destOrd="0" presId="urn:microsoft.com/office/officeart/2005/8/layout/cycle6"/>
    <dgm:cxn modelId="{546AD382-26C1-44D3-9526-2D9072E8E172}" type="presOf" srcId="{84C44273-030F-4B8A-A0FC-F4BF34D97B34}" destId="{5F60ED03-B6D6-4C27-8693-CD463E0F5023}" srcOrd="0" destOrd="0" presId="urn:microsoft.com/office/officeart/2005/8/layout/cycle6"/>
    <dgm:cxn modelId="{397A4F67-F3B8-4BE8-84CD-635D57CC26CF}" srcId="{61D354BB-DF18-4105-A2D5-CF6F49F93D6B}" destId="{ADF8168D-4C80-4F58-B9AE-A3D337711489}" srcOrd="5" destOrd="0" parTransId="{B9374F3A-2270-4F93-A81D-FA5123F73179}" sibTransId="{506D9DD9-A920-470D-AE61-3113EAA69343}"/>
    <dgm:cxn modelId="{C0D6FC82-FCD9-4880-9D9E-A04FF063C176}" type="presOf" srcId="{5D67FE08-9732-47D8-92FD-F498490D363C}" destId="{8471975C-F81F-4EC4-B539-A1F5C50D845C}" srcOrd="0" destOrd="0" presId="urn:microsoft.com/office/officeart/2005/8/layout/cycle6"/>
    <dgm:cxn modelId="{F3C1BF1D-38D3-4F86-BC2F-B012768230E0}" type="presOf" srcId="{61D354BB-DF18-4105-A2D5-CF6F49F93D6B}" destId="{4457A657-E9D9-4FEF-B2BA-FC650288E67D}" srcOrd="0" destOrd="0" presId="urn:microsoft.com/office/officeart/2005/8/layout/cycle6"/>
    <dgm:cxn modelId="{C5230C16-1649-47E8-9720-B54CE8809F9F}" srcId="{61D354BB-DF18-4105-A2D5-CF6F49F93D6B}" destId="{485657D1-C8D0-4A23-8AE0-30EA334221CD}" srcOrd="2" destOrd="0" parTransId="{E6697472-9E91-4537-B877-BC56D45A415B}" sibTransId="{D3DCCF90-0455-40C4-BF02-6300197597F5}"/>
    <dgm:cxn modelId="{AFD44341-BEAA-4BB5-821F-7C3576E5D35A}" type="presOf" srcId="{485657D1-C8D0-4A23-8AE0-30EA334221CD}" destId="{5C7C02EB-0415-4A12-BB69-7E874CE33305}" srcOrd="0" destOrd="0" presId="urn:microsoft.com/office/officeart/2005/8/layout/cycle6"/>
    <dgm:cxn modelId="{D517180A-C447-4DEB-ABFB-AE7E51FF840A}" srcId="{61D354BB-DF18-4105-A2D5-CF6F49F93D6B}" destId="{13F7B36D-F6E3-45E0-8068-091887CC2775}" srcOrd="4" destOrd="0" parTransId="{7B87C151-A540-4F3C-BA42-91E49516C181}" sibTransId="{B49AA61A-E1B1-4F2E-AAE0-74EC6B7FAE52}"/>
    <dgm:cxn modelId="{EE8BC8BA-EDD6-4E9B-8C6C-858195D71CED}" type="presOf" srcId="{756F9E49-2E19-4C93-AC17-A57491219BBF}" destId="{D9817DA4-DFA8-45BE-9B2B-E9548ED8EFCD}" srcOrd="0" destOrd="0" presId="urn:microsoft.com/office/officeart/2005/8/layout/cycle6"/>
    <dgm:cxn modelId="{1BA7BE01-7877-4E9F-B281-0925852748E3}" type="presOf" srcId="{D3DCCF90-0455-40C4-BF02-6300197597F5}" destId="{3B864FD7-F8A6-46EE-978F-5AE86210C980}" srcOrd="0" destOrd="0" presId="urn:microsoft.com/office/officeart/2005/8/layout/cycle6"/>
    <dgm:cxn modelId="{7FE2DA95-BFE9-4729-AEB0-ED36DD55E958}" type="presOf" srcId="{506D9DD9-A920-470D-AE61-3113EAA69343}" destId="{EDBBDFF1-88C9-414C-A81F-B9F7B48E40D8}" srcOrd="0" destOrd="0" presId="urn:microsoft.com/office/officeart/2005/8/layout/cycle6"/>
    <dgm:cxn modelId="{0E4716CD-79BC-4B45-A554-D18629B3435F}" srcId="{61D354BB-DF18-4105-A2D5-CF6F49F93D6B}" destId="{47F4E624-3928-44A8-B8DC-CBC56C00C3B6}" srcOrd="3" destOrd="0" parTransId="{B31FCE03-AE34-4CFD-AD27-8202106DC54F}" sibTransId="{2B3D5640-7F28-4A10-98A4-6FC8B22E300A}"/>
    <dgm:cxn modelId="{D29A4E05-6976-4B02-AA87-6CE8EDCB2814}" srcId="{61D354BB-DF18-4105-A2D5-CF6F49F93D6B}" destId="{756F9E49-2E19-4C93-AC17-A57491219BBF}" srcOrd="0" destOrd="0" parTransId="{2C7A9618-40A1-450B-86F1-B40832F39D28}" sibTransId="{84C44273-030F-4B8A-A0FC-F4BF34D97B34}"/>
    <dgm:cxn modelId="{0C5EA47C-0CDF-4D77-98BA-432A06B2CAAF}" type="presOf" srcId="{ADF8168D-4C80-4F58-B9AE-A3D337711489}" destId="{A1E9DF45-0F8F-41A6-9824-744C7848E997}" srcOrd="0" destOrd="0" presId="urn:microsoft.com/office/officeart/2005/8/layout/cycle6"/>
    <dgm:cxn modelId="{B91FDEC8-1BDA-439E-97A2-B9C121DA7B03}" type="presOf" srcId="{CF11248B-CD0A-4E7F-AEA7-B522BC09D5F8}" destId="{397612B8-2DEE-4E3D-BA29-EE7B9B7916E2}" srcOrd="0" destOrd="0" presId="urn:microsoft.com/office/officeart/2005/8/layout/cycle6"/>
    <dgm:cxn modelId="{DCAE780D-24FB-439C-B0AF-F8227F253BE7}" type="presOf" srcId="{47F4E624-3928-44A8-B8DC-CBC56C00C3B6}" destId="{78BA26AB-1C65-4A0A-AD9D-799F4506E6F3}" srcOrd="0" destOrd="0" presId="urn:microsoft.com/office/officeart/2005/8/layout/cycle6"/>
    <dgm:cxn modelId="{B2678105-1C76-4FA7-A41B-6765F222A4E9}" type="presParOf" srcId="{4457A657-E9D9-4FEF-B2BA-FC650288E67D}" destId="{D9817DA4-DFA8-45BE-9B2B-E9548ED8EFCD}" srcOrd="0" destOrd="0" presId="urn:microsoft.com/office/officeart/2005/8/layout/cycle6"/>
    <dgm:cxn modelId="{36F2B088-DBFE-435B-BD9F-8FABF8C6AE17}" type="presParOf" srcId="{4457A657-E9D9-4FEF-B2BA-FC650288E67D}" destId="{A3242C8C-52FE-46FD-AD7E-B48A9676412E}" srcOrd="1" destOrd="0" presId="urn:microsoft.com/office/officeart/2005/8/layout/cycle6"/>
    <dgm:cxn modelId="{B67A0167-4EFA-44E1-8008-4B6B915F0A39}" type="presParOf" srcId="{4457A657-E9D9-4FEF-B2BA-FC650288E67D}" destId="{5F60ED03-B6D6-4C27-8693-CD463E0F5023}" srcOrd="2" destOrd="0" presId="urn:microsoft.com/office/officeart/2005/8/layout/cycle6"/>
    <dgm:cxn modelId="{F8301457-358A-4647-815D-93D69DEF6816}" type="presParOf" srcId="{4457A657-E9D9-4FEF-B2BA-FC650288E67D}" destId="{397612B8-2DEE-4E3D-BA29-EE7B9B7916E2}" srcOrd="3" destOrd="0" presId="urn:microsoft.com/office/officeart/2005/8/layout/cycle6"/>
    <dgm:cxn modelId="{8199255D-4327-4594-AC9E-BBA7617C567D}" type="presParOf" srcId="{4457A657-E9D9-4FEF-B2BA-FC650288E67D}" destId="{81C63C05-BFD9-4032-8E15-4BBF379F0308}" srcOrd="4" destOrd="0" presId="urn:microsoft.com/office/officeart/2005/8/layout/cycle6"/>
    <dgm:cxn modelId="{74A778A1-DFE7-4C02-B619-10FC1E90731A}" type="presParOf" srcId="{4457A657-E9D9-4FEF-B2BA-FC650288E67D}" destId="{8471975C-F81F-4EC4-B539-A1F5C50D845C}" srcOrd="5" destOrd="0" presId="urn:microsoft.com/office/officeart/2005/8/layout/cycle6"/>
    <dgm:cxn modelId="{4DF1E5FD-B543-46F7-A97B-D7DA356F9070}" type="presParOf" srcId="{4457A657-E9D9-4FEF-B2BA-FC650288E67D}" destId="{5C7C02EB-0415-4A12-BB69-7E874CE33305}" srcOrd="6" destOrd="0" presId="urn:microsoft.com/office/officeart/2005/8/layout/cycle6"/>
    <dgm:cxn modelId="{B6E21A31-9300-41CD-8518-CDC436FC6902}" type="presParOf" srcId="{4457A657-E9D9-4FEF-B2BA-FC650288E67D}" destId="{9BDFBEAD-A647-4244-BA81-7523B273A8A2}" srcOrd="7" destOrd="0" presId="urn:microsoft.com/office/officeart/2005/8/layout/cycle6"/>
    <dgm:cxn modelId="{A6659B51-3A31-4ACC-B44A-7B0982915AE4}" type="presParOf" srcId="{4457A657-E9D9-4FEF-B2BA-FC650288E67D}" destId="{3B864FD7-F8A6-46EE-978F-5AE86210C980}" srcOrd="8" destOrd="0" presId="urn:microsoft.com/office/officeart/2005/8/layout/cycle6"/>
    <dgm:cxn modelId="{81E29974-0724-4E84-9FFF-DEBDF0D3F184}" type="presParOf" srcId="{4457A657-E9D9-4FEF-B2BA-FC650288E67D}" destId="{78BA26AB-1C65-4A0A-AD9D-799F4506E6F3}" srcOrd="9" destOrd="0" presId="urn:microsoft.com/office/officeart/2005/8/layout/cycle6"/>
    <dgm:cxn modelId="{0D29C0D2-6E35-434A-9A7D-4D171E760821}" type="presParOf" srcId="{4457A657-E9D9-4FEF-B2BA-FC650288E67D}" destId="{630812E4-A21D-409D-B0E6-9750865E42E4}" srcOrd="10" destOrd="0" presId="urn:microsoft.com/office/officeart/2005/8/layout/cycle6"/>
    <dgm:cxn modelId="{13DB3742-2773-43EF-9ABD-7B6A4F71BE74}" type="presParOf" srcId="{4457A657-E9D9-4FEF-B2BA-FC650288E67D}" destId="{E38339CB-CAC2-4721-BB50-12CE826E74ED}" srcOrd="11" destOrd="0" presId="urn:microsoft.com/office/officeart/2005/8/layout/cycle6"/>
    <dgm:cxn modelId="{93EAD057-A8E1-4D71-967A-E92FDAC72AC8}" type="presParOf" srcId="{4457A657-E9D9-4FEF-B2BA-FC650288E67D}" destId="{72341842-FEBB-43F9-A9FD-3849D8727D60}" srcOrd="12" destOrd="0" presId="urn:microsoft.com/office/officeart/2005/8/layout/cycle6"/>
    <dgm:cxn modelId="{C2F49B39-4DA8-4A99-A77A-225FFF99BAAB}" type="presParOf" srcId="{4457A657-E9D9-4FEF-B2BA-FC650288E67D}" destId="{AA5553ED-2FD3-4A73-8810-EB8EF806F3D5}" srcOrd="13" destOrd="0" presId="urn:microsoft.com/office/officeart/2005/8/layout/cycle6"/>
    <dgm:cxn modelId="{FF7429BC-EBB5-4626-A637-F6A40DE38502}" type="presParOf" srcId="{4457A657-E9D9-4FEF-B2BA-FC650288E67D}" destId="{45A04FA9-D9E1-4CEE-9C28-79B3D8AEE743}" srcOrd="14" destOrd="0" presId="urn:microsoft.com/office/officeart/2005/8/layout/cycle6"/>
    <dgm:cxn modelId="{17E7509E-23F7-4E74-8599-9C335471C53D}" type="presParOf" srcId="{4457A657-E9D9-4FEF-B2BA-FC650288E67D}" destId="{A1E9DF45-0F8F-41A6-9824-744C7848E997}" srcOrd="15" destOrd="0" presId="urn:microsoft.com/office/officeart/2005/8/layout/cycle6"/>
    <dgm:cxn modelId="{3AC573E5-C84B-4BA3-8679-4729917218D4}" type="presParOf" srcId="{4457A657-E9D9-4FEF-B2BA-FC650288E67D}" destId="{1726301C-5673-4558-88D8-3C95CF17EAD3}" srcOrd="16" destOrd="0" presId="urn:microsoft.com/office/officeart/2005/8/layout/cycle6"/>
    <dgm:cxn modelId="{AD32F335-D463-4DE6-9D2F-EC343181DC17}" type="presParOf" srcId="{4457A657-E9D9-4FEF-B2BA-FC650288E67D}" destId="{EDBBDFF1-88C9-414C-A81F-B9F7B48E40D8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17DA4-DFA8-45BE-9B2B-E9548ED8EFCD}">
      <dsp:nvSpPr>
        <dsp:cNvPr id="0" name=""/>
        <dsp:cNvSpPr/>
      </dsp:nvSpPr>
      <dsp:spPr>
        <a:xfrm>
          <a:off x="2430608" y="1083"/>
          <a:ext cx="2581189" cy="7738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Расписание первого рабочего дня</a:t>
          </a:r>
          <a:endParaRPr lang="en-US" sz="1900" b="1" kern="1200" dirty="0"/>
        </a:p>
      </dsp:txBody>
      <dsp:txXfrm>
        <a:off x="2468382" y="38857"/>
        <a:ext cx="2505641" cy="698254"/>
      </dsp:txXfrm>
    </dsp:sp>
    <dsp:sp modelId="{5F60ED03-B6D6-4C27-8693-CD463E0F5023}">
      <dsp:nvSpPr>
        <dsp:cNvPr id="0" name=""/>
        <dsp:cNvSpPr/>
      </dsp:nvSpPr>
      <dsp:spPr>
        <a:xfrm>
          <a:off x="2090240" y="697023"/>
          <a:ext cx="3647538" cy="3647538"/>
        </a:xfrm>
        <a:custGeom>
          <a:avLst/>
          <a:gdLst/>
          <a:ahLst/>
          <a:cxnLst/>
          <a:rect l="0" t="0" r="0" b="0"/>
          <a:pathLst>
            <a:path>
              <a:moveTo>
                <a:pt x="2357898" y="79968"/>
              </a:moveTo>
              <a:arcTo wR="1823769" hR="1823769" stAng="17221796" swAng="134660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612B8-2DEE-4E3D-BA29-EE7B9B7916E2}">
      <dsp:nvSpPr>
        <dsp:cNvPr id="0" name=""/>
        <dsp:cNvSpPr/>
      </dsp:nvSpPr>
      <dsp:spPr>
        <a:xfrm>
          <a:off x="4572008" y="1117601"/>
          <a:ext cx="2453988" cy="773802"/>
        </a:xfrm>
        <a:prstGeom prst="roundRect">
          <a:avLst/>
        </a:prstGeom>
        <a:solidFill>
          <a:srgbClr val="9BCA4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Вводный тренинг</a:t>
          </a:r>
          <a:endParaRPr lang="en-US" sz="1900" b="1" kern="1200" dirty="0"/>
        </a:p>
      </dsp:txBody>
      <dsp:txXfrm>
        <a:off x="4609782" y="1155375"/>
        <a:ext cx="2378440" cy="698254"/>
      </dsp:txXfrm>
    </dsp:sp>
    <dsp:sp modelId="{8471975C-F81F-4EC4-B539-A1F5C50D845C}">
      <dsp:nvSpPr>
        <dsp:cNvPr id="0" name=""/>
        <dsp:cNvSpPr/>
      </dsp:nvSpPr>
      <dsp:spPr>
        <a:xfrm>
          <a:off x="2296192" y="496583"/>
          <a:ext cx="3647538" cy="3647538"/>
        </a:xfrm>
        <a:custGeom>
          <a:avLst/>
          <a:gdLst/>
          <a:ahLst/>
          <a:cxnLst/>
          <a:rect l="0" t="0" r="0" b="0"/>
          <a:pathLst>
            <a:path>
              <a:moveTo>
                <a:pt x="3598018" y="1401665"/>
              </a:moveTo>
              <a:arcTo wR="1823769" hR="1823769" stAng="20797068" swAng="130877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C02EB-0415-4A12-BB69-7E874CE33305}">
      <dsp:nvSpPr>
        <dsp:cNvPr id="0" name=""/>
        <dsp:cNvSpPr/>
      </dsp:nvSpPr>
      <dsp:spPr>
        <a:xfrm>
          <a:off x="4712674" y="2594704"/>
          <a:ext cx="2213145" cy="7738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Знакомство с офисом</a:t>
          </a:r>
          <a:endParaRPr lang="en-US" sz="1900" b="1" kern="1200" dirty="0"/>
        </a:p>
      </dsp:txBody>
      <dsp:txXfrm>
        <a:off x="4750448" y="2632478"/>
        <a:ext cx="2137597" cy="698254"/>
      </dsp:txXfrm>
    </dsp:sp>
    <dsp:sp modelId="{3B864FD7-F8A6-46EE-978F-5AE86210C980}">
      <dsp:nvSpPr>
        <dsp:cNvPr id="0" name=""/>
        <dsp:cNvSpPr/>
      </dsp:nvSpPr>
      <dsp:spPr>
        <a:xfrm>
          <a:off x="2143321" y="83214"/>
          <a:ext cx="3647538" cy="3647538"/>
        </a:xfrm>
        <a:custGeom>
          <a:avLst/>
          <a:gdLst/>
          <a:ahLst/>
          <a:cxnLst/>
          <a:rect l="0" t="0" r="0" b="0"/>
          <a:pathLst>
            <a:path>
              <a:moveTo>
                <a:pt x="2909699" y="3288995"/>
              </a:moveTo>
              <a:arcTo wR="1823769" hR="1823769" stAng="3207395" swAng="11521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A26AB-1C65-4A0A-AD9D-799F4506E6F3}">
      <dsp:nvSpPr>
        <dsp:cNvPr id="0" name=""/>
        <dsp:cNvSpPr/>
      </dsp:nvSpPr>
      <dsp:spPr>
        <a:xfrm>
          <a:off x="2578486" y="3649705"/>
          <a:ext cx="2329989" cy="773802"/>
        </a:xfrm>
        <a:prstGeom prst="roundRect">
          <a:avLst/>
        </a:prstGeom>
        <a:solidFill>
          <a:srgbClr val="9BCA4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Сайт для новых сотрудников</a:t>
          </a:r>
          <a:endParaRPr lang="en-US" sz="1900" b="1" kern="1200" dirty="0"/>
        </a:p>
      </dsp:txBody>
      <dsp:txXfrm>
        <a:off x="2616260" y="3687479"/>
        <a:ext cx="2254441" cy="698254"/>
      </dsp:txXfrm>
    </dsp:sp>
    <dsp:sp modelId="{E38339CB-CAC2-4721-BB50-12CE826E74ED}">
      <dsp:nvSpPr>
        <dsp:cNvPr id="0" name=""/>
        <dsp:cNvSpPr/>
      </dsp:nvSpPr>
      <dsp:spPr>
        <a:xfrm>
          <a:off x="1644375" y="74763"/>
          <a:ext cx="3647538" cy="3647538"/>
        </a:xfrm>
        <a:custGeom>
          <a:avLst/>
          <a:gdLst/>
          <a:ahLst/>
          <a:cxnLst/>
          <a:rect l="0" t="0" r="0" b="0"/>
          <a:pathLst>
            <a:path>
              <a:moveTo>
                <a:pt x="1308241" y="3573158"/>
              </a:moveTo>
              <a:arcTo wR="1823769" hR="1823769" stAng="6385183" swAng="11788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41842-FEBB-43F9-A9FD-3849D8727D60}">
      <dsp:nvSpPr>
        <dsp:cNvPr id="0" name=""/>
        <dsp:cNvSpPr/>
      </dsp:nvSpPr>
      <dsp:spPr>
        <a:xfrm>
          <a:off x="390991" y="2595172"/>
          <a:ext cx="2427048" cy="7738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Список дел</a:t>
          </a:r>
          <a:endParaRPr lang="en-US" sz="1900" b="1" kern="1200" dirty="0"/>
        </a:p>
      </dsp:txBody>
      <dsp:txXfrm>
        <a:off x="428765" y="2632946"/>
        <a:ext cx="2351500" cy="698254"/>
      </dsp:txXfrm>
    </dsp:sp>
    <dsp:sp modelId="{45A04FA9-D9E1-4CEE-9C28-79B3D8AEE743}">
      <dsp:nvSpPr>
        <dsp:cNvPr id="0" name=""/>
        <dsp:cNvSpPr/>
      </dsp:nvSpPr>
      <dsp:spPr>
        <a:xfrm>
          <a:off x="1483896" y="518083"/>
          <a:ext cx="3647538" cy="3647538"/>
        </a:xfrm>
        <a:custGeom>
          <a:avLst/>
          <a:gdLst/>
          <a:ahLst/>
          <a:cxnLst/>
          <a:rect l="0" t="0" r="0" b="0"/>
          <a:pathLst>
            <a:path>
              <a:moveTo>
                <a:pt x="16713" y="2070106"/>
              </a:moveTo>
              <a:arcTo wR="1823769" hR="1823769" stAng="10334238" swAng="131043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9DF45-0F8F-41A6-9824-744C7848E997}">
      <dsp:nvSpPr>
        <dsp:cNvPr id="0" name=""/>
        <dsp:cNvSpPr/>
      </dsp:nvSpPr>
      <dsp:spPr>
        <a:xfrm>
          <a:off x="422031" y="1117601"/>
          <a:ext cx="2423024" cy="773802"/>
        </a:xfrm>
        <a:prstGeom prst="roundRect">
          <a:avLst/>
        </a:prstGeom>
        <a:solidFill>
          <a:srgbClr val="9BCA4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Письмо-приветствие </a:t>
          </a:r>
          <a:endParaRPr lang="en-US" sz="1900" b="1" kern="1200" dirty="0"/>
        </a:p>
      </dsp:txBody>
      <dsp:txXfrm>
        <a:off x="459805" y="1155375"/>
        <a:ext cx="2347476" cy="698254"/>
      </dsp:txXfrm>
    </dsp:sp>
    <dsp:sp modelId="{EDBBDFF1-88C9-414C-A81F-B9F7B48E40D8}">
      <dsp:nvSpPr>
        <dsp:cNvPr id="0" name=""/>
        <dsp:cNvSpPr/>
      </dsp:nvSpPr>
      <dsp:spPr>
        <a:xfrm>
          <a:off x="1696463" y="698450"/>
          <a:ext cx="3647538" cy="3647538"/>
        </a:xfrm>
        <a:custGeom>
          <a:avLst/>
          <a:gdLst/>
          <a:ahLst/>
          <a:cxnLst/>
          <a:rect l="0" t="0" r="0" b="0"/>
          <a:pathLst>
            <a:path>
              <a:moveTo>
                <a:pt x="666111" y="414527"/>
              </a:moveTo>
              <a:arcTo wR="1823769" hR="1823769" stAng="13835864" swAng="135163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40E8B5-60FD-47B9-BBB5-5262F1385097}" type="datetimeFigureOut">
              <a:rPr lang="ru-RU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1741E3-61C4-44A3-A7C4-33A7FABF5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99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Адаптация на рабочем месте и моральная поддержка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D438E-BCC4-4E3B-875F-38BA0C5DD16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769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17954-431D-4B14-A5C2-8D138C518E4D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13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17954-431D-4B14-A5C2-8D138C518E4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29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17954-431D-4B14-A5C2-8D138C518E4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29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17954-431D-4B14-A5C2-8D138C518E4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06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17954-431D-4B14-A5C2-8D138C518E4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9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17954-431D-4B14-A5C2-8D138C518E4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98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D438E-BCC4-4E3B-875F-38BA0C5DD16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81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17954-431D-4B14-A5C2-8D138C518E4D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30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17954-431D-4B14-A5C2-8D138C518E4D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0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2F70A4-33BC-4211-926F-1DFE3AB95D49}" type="datetimeFigureOut">
              <a:rPr lang="ru-RU" smtClean="0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2445F-2A93-4B58-B04D-DFE52616E7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32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2F70A4-33BC-4211-926F-1DFE3AB95D49}" type="datetimeFigureOut">
              <a:rPr lang="ru-RU" smtClean="0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2445F-2A93-4B58-B04D-DFE52616E7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2F70A4-33BC-4211-926F-1DFE3AB95D49}" type="datetimeFigureOut">
              <a:rPr lang="ru-RU" smtClean="0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2445F-2A93-4B58-B04D-DFE52616E7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784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 bwMode="gray">
          <a:xfrm>
            <a:off x="-14024" y="-1"/>
            <a:ext cx="9144000" cy="6858001"/>
            <a:chOff x="0" y="0"/>
            <a:chExt cx="9144000" cy="6858001"/>
          </a:xfrm>
        </p:grpSpPr>
        <p:sp>
          <p:nvSpPr>
            <p:cNvPr id="6" name="Freeform 6"/>
            <p:cNvSpPr>
              <a:spLocks/>
            </p:cNvSpPr>
            <p:nvPr userDrawn="1"/>
          </p:nvSpPr>
          <p:spPr bwMode="gray">
            <a:xfrm>
              <a:off x="3397250" y="1116013"/>
              <a:ext cx="5746750" cy="5741988"/>
            </a:xfrm>
            <a:custGeom>
              <a:avLst/>
              <a:gdLst/>
              <a:ahLst/>
              <a:cxnLst>
                <a:cxn ang="0">
                  <a:pos x="0" y="3617"/>
                </a:cxn>
                <a:cxn ang="0">
                  <a:pos x="2549" y="3617"/>
                </a:cxn>
                <a:cxn ang="0">
                  <a:pos x="3620" y="0"/>
                </a:cxn>
                <a:cxn ang="0">
                  <a:pos x="1072" y="0"/>
                </a:cxn>
                <a:cxn ang="0">
                  <a:pos x="0" y="3617"/>
                </a:cxn>
              </a:cxnLst>
              <a:rect l="0" t="0" r="r" b="b"/>
              <a:pathLst>
                <a:path w="3620" h="3617">
                  <a:moveTo>
                    <a:pt x="0" y="3617"/>
                  </a:moveTo>
                  <a:lnTo>
                    <a:pt x="2549" y="3617"/>
                  </a:lnTo>
                  <a:lnTo>
                    <a:pt x="3620" y="0"/>
                  </a:lnTo>
                  <a:lnTo>
                    <a:pt x="1072" y="0"/>
                  </a:lnTo>
                  <a:lnTo>
                    <a:pt x="0" y="361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>
              <a:off x="7007225" y="6116638"/>
              <a:ext cx="2136775" cy="741363"/>
            </a:xfrm>
            <a:custGeom>
              <a:avLst/>
              <a:gdLst/>
              <a:ahLst/>
              <a:cxnLst>
                <a:cxn ang="0">
                  <a:pos x="0" y="467"/>
                </a:cxn>
                <a:cxn ang="0">
                  <a:pos x="1208" y="467"/>
                </a:cxn>
                <a:cxn ang="0">
                  <a:pos x="1346" y="0"/>
                </a:cxn>
                <a:cxn ang="0">
                  <a:pos x="138" y="0"/>
                </a:cxn>
                <a:cxn ang="0">
                  <a:pos x="0" y="467"/>
                </a:cxn>
              </a:cxnLst>
              <a:rect l="0" t="0" r="r" b="b"/>
              <a:pathLst>
                <a:path w="1346" h="467">
                  <a:moveTo>
                    <a:pt x="0" y="467"/>
                  </a:moveTo>
                  <a:lnTo>
                    <a:pt x="1208" y="467"/>
                  </a:lnTo>
                  <a:lnTo>
                    <a:pt x="1346" y="0"/>
                  </a:lnTo>
                  <a:lnTo>
                    <a:pt x="138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ctr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545523" y="4743450"/>
              <a:ext cx="2530475" cy="2114550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0" y="1332"/>
                </a:cxn>
                <a:cxn ang="0">
                  <a:pos x="1199" y="1332"/>
                </a:cxn>
                <a:cxn ang="0">
                  <a:pos x="1594" y="0"/>
                </a:cxn>
                <a:cxn ang="0">
                  <a:pos x="395" y="0"/>
                </a:cxn>
              </a:cxnLst>
              <a:rect l="0" t="0" r="r" b="b"/>
              <a:pathLst>
                <a:path w="1594" h="1332">
                  <a:moveTo>
                    <a:pt x="395" y="0"/>
                  </a:moveTo>
                  <a:lnTo>
                    <a:pt x="0" y="1332"/>
                  </a:lnTo>
                  <a:lnTo>
                    <a:pt x="1199" y="1332"/>
                  </a:lnTo>
                  <a:lnTo>
                    <a:pt x="1594" y="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BFCCE3"/>
            </a:solidFill>
            <a:ln w="9525">
              <a:solidFill>
                <a:srgbClr val="E5F1F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>
              <a:off x="1554163" y="0"/>
              <a:ext cx="4738688" cy="2343150"/>
            </a:xfrm>
            <a:custGeom>
              <a:avLst/>
              <a:gdLst/>
              <a:ahLst/>
              <a:cxnLst>
                <a:cxn ang="0">
                  <a:pos x="2548" y="1476"/>
                </a:cxn>
                <a:cxn ang="0">
                  <a:pos x="2985" y="0"/>
                </a:cxn>
                <a:cxn ang="0">
                  <a:pos x="437" y="0"/>
                </a:cxn>
                <a:cxn ang="0">
                  <a:pos x="0" y="1476"/>
                </a:cxn>
                <a:cxn ang="0">
                  <a:pos x="2548" y="1476"/>
                </a:cxn>
              </a:cxnLst>
              <a:rect l="0" t="0" r="r" b="b"/>
              <a:pathLst>
                <a:path w="2985" h="1476">
                  <a:moveTo>
                    <a:pt x="2548" y="1476"/>
                  </a:moveTo>
                  <a:lnTo>
                    <a:pt x="2985" y="0"/>
                  </a:lnTo>
                  <a:lnTo>
                    <a:pt x="437" y="0"/>
                  </a:lnTo>
                  <a:lnTo>
                    <a:pt x="0" y="1476"/>
                  </a:lnTo>
                  <a:lnTo>
                    <a:pt x="2548" y="14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>
              <a:off x="5416" y="2"/>
              <a:ext cx="2267714" cy="3155576"/>
            </a:xfrm>
            <a:custGeom>
              <a:avLst/>
              <a:gdLst/>
              <a:ahLst/>
              <a:cxnLst>
                <a:cxn ang="0">
                  <a:pos x="2456" y="0"/>
                </a:cxn>
                <a:cxn ang="0">
                  <a:pos x="0" y="0"/>
                </a:cxn>
                <a:cxn ang="0">
                  <a:pos x="0" y="3547"/>
                </a:cxn>
                <a:cxn ang="0">
                  <a:pos x="1405" y="3547"/>
                </a:cxn>
                <a:cxn ang="0">
                  <a:pos x="2456" y="0"/>
                </a:cxn>
              </a:cxnLst>
              <a:rect l="0" t="0" r="r" b="b"/>
              <a:pathLst>
                <a:path w="2456" h="3547">
                  <a:moveTo>
                    <a:pt x="2456" y="0"/>
                  </a:moveTo>
                  <a:lnTo>
                    <a:pt x="0" y="0"/>
                  </a:lnTo>
                  <a:lnTo>
                    <a:pt x="0" y="3547"/>
                  </a:lnTo>
                  <a:lnTo>
                    <a:pt x="1405" y="3547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BFCCE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gray">
            <a:xfrm>
              <a:off x="0" y="2343150"/>
              <a:ext cx="1554163" cy="4514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4"/>
                </a:cxn>
                <a:cxn ang="0">
                  <a:pos x="137" y="2844"/>
                </a:cxn>
                <a:cxn ang="0">
                  <a:pos x="979" y="0"/>
                </a:cxn>
                <a:cxn ang="0">
                  <a:pos x="0" y="0"/>
                </a:cxn>
              </a:cxnLst>
              <a:rect l="0" t="0" r="r" b="b"/>
              <a:pathLst>
                <a:path w="979" h="2844">
                  <a:moveTo>
                    <a:pt x="0" y="0"/>
                  </a:moveTo>
                  <a:lnTo>
                    <a:pt x="0" y="2844"/>
                  </a:lnTo>
                  <a:lnTo>
                    <a:pt x="137" y="2844"/>
                  </a:lnTo>
                  <a:lnTo>
                    <a:pt x="9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66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gray">
            <a:xfrm>
              <a:off x="7007225" y="6116638"/>
              <a:ext cx="655638" cy="741363"/>
            </a:xfrm>
            <a:custGeom>
              <a:avLst/>
              <a:gdLst/>
              <a:ahLst/>
              <a:cxnLst>
                <a:cxn ang="0">
                  <a:pos x="413" y="0"/>
                </a:cxn>
                <a:cxn ang="0">
                  <a:pos x="138" y="0"/>
                </a:cxn>
                <a:cxn ang="0">
                  <a:pos x="0" y="467"/>
                </a:cxn>
                <a:cxn ang="0">
                  <a:pos x="275" y="467"/>
                </a:cxn>
                <a:cxn ang="0">
                  <a:pos x="413" y="0"/>
                </a:cxn>
              </a:cxnLst>
              <a:rect l="0" t="0" r="r" b="b"/>
              <a:pathLst>
                <a:path w="413" h="467">
                  <a:moveTo>
                    <a:pt x="413" y="0"/>
                  </a:moveTo>
                  <a:lnTo>
                    <a:pt x="138" y="0"/>
                  </a:lnTo>
                  <a:lnTo>
                    <a:pt x="0" y="467"/>
                  </a:lnTo>
                  <a:lnTo>
                    <a:pt x="275" y="467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00338D">
                <a:alpha val="95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ctr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gray">
            <a:xfrm>
              <a:off x="4735513" y="1116013"/>
              <a:ext cx="1227138" cy="1227138"/>
            </a:xfrm>
            <a:custGeom>
              <a:avLst/>
              <a:gdLst/>
              <a:ahLst/>
              <a:cxnLst>
                <a:cxn ang="0">
                  <a:pos x="773" y="0"/>
                </a:cxn>
                <a:cxn ang="0">
                  <a:pos x="229" y="0"/>
                </a:cxn>
                <a:cxn ang="0">
                  <a:pos x="0" y="773"/>
                </a:cxn>
                <a:cxn ang="0">
                  <a:pos x="544" y="773"/>
                </a:cxn>
                <a:cxn ang="0">
                  <a:pos x="773" y="0"/>
                </a:cxn>
              </a:cxnLst>
              <a:rect l="0" t="0" r="r" b="b"/>
              <a:pathLst>
                <a:path w="773" h="773">
                  <a:moveTo>
                    <a:pt x="773" y="0"/>
                  </a:moveTo>
                  <a:lnTo>
                    <a:pt x="229" y="0"/>
                  </a:lnTo>
                  <a:lnTo>
                    <a:pt x="0" y="773"/>
                  </a:lnTo>
                  <a:lnTo>
                    <a:pt x="544" y="773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gray">
            <a:xfrm>
              <a:off x="2903081" y="4743450"/>
              <a:ext cx="987497" cy="985735"/>
            </a:xfrm>
            <a:custGeom>
              <a:avLst/>
              <a:gdLst/>
              <a:ahLst/>
              <a:cxnLst>
                <a:cxn ang="0">
                  <a:pos x="0" y="559"/>
                </a:cxn>
                <a:cxn ang="0">
                  <a:pos x="394" y="559"/>
                </a:cxn>
                <a:cxn ang="0">
                  <a:pos x="560" y="0"/>
                </a:cxn>
                <a:cxn ang="0">
                  <a:pos x="166" y="0"/>
                </a:cxn>
                <a:cxn ang="0">
                  <a:pos x="0" y="559"/>
                </a:cxn>
              </a:cxnLst>
              <a:rect l="0" t="0" r="r" b="b"/>
              <a:pathLst>
                <a:path w="560" h="559">
                  <a:moveTo>
                    <a:pt x="0" y="559"/>
                  </a:moveTo>
                  <a:lnTo>
                    <a:pt x="394" y="559"/>
                  </a:lnTo>
                  <a:lnTo>
                    <a:pt x="560" y="0"/>
                  </a:lnTo>
                  <a:lnTo>
                    <a:pt x="166" y="0"/>
                  </a:lnTo>
                  <a:lnTo>
                    <a:pt x="0" y="559"/>
                  </a:lnTo>
                  <a:close/>
                </a:path>
              </a:pathLst>
            </a:custGeom>
            <a:solidFill>
              <a:srgbClr val="00B0F0">
                <a:alpha val="95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ctr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gray">
            <a:xfrm>
              <a:off x="1554163" y="0"/>
              <a:ext cx="2344738" cy="2343150"/>
            </a:xfrm>
            <a:custGeom>
              <a:avLst/>
              <a:gdLst/>
              <a:ahLst/>
              <a:cxnLst>
                <a:cxn ang="0">
                  <a:pos x="437" y="0"/>
                </a:cxn>
                <a:cxn ang="0">
                  <a:pos x="0" y="1476"/>
                </a:cxn>
                <a:cxn ang="0">
                  <a:pos x="1040" y="1476"/>
                </a:cxn>
                <a:cxn ang="0">
                  <a:pos x="1477" y="0"/>
                </a:cxn>
                <a:cxn ang="0">
                  <a:pos x="437" y="0"/>
                </a:cxn>
              </a:cxnLst>
              <a:rect l="0" t="0" r="r" b="b"/>
              <a:pathLst>
                <a:path w="1477" h="1476">
                  <a:moveTo>
                    <a:pt x="437" y="0"/>
                  </a:moveTo>
                  <a:lnTo>
                    <a:pt x="0" y="1476"/>
                  </a:lnTo>
                  <a:lnTo>
                    <a:pt x="1040" y="1476"/>
                  </a:lnTo>
                  <a:lnTo>
                    <a:pt x="1477" y="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4066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gray">
            <a:xfrm>
              <a:off x="0" y="2343150"/>
              <a:ext cx="1554163" cy="3287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71"/>
                </a:cxn>
                <a:cxn ang="0">
                  <a:pos x="366" y="2071"/>
                </a:cxn>
                <a:cxn ang="0">
                  <a:pos x="979" y="0"/>
                </a:cxn>
                <a:cxn ang="0">
                  <a:pos x="0" y="0"/>
                </a:cxn>
              </a:cxnLst>
              <a:rect l="0" t="0" r="r" b="b"/>
              <a:pathLst>
                <a:path w="979" h="2071">
                  <a:moveTo>
                    <a:pt x="0" y="0"/>
                  </a:moveTo>
                  <a:lnTo>
                    <a:pt x="0" y="2071"/>
                  </a:lnTo>
                  <a:lnTo>
                    <a:pt x="366" y="2071"/>
                  </a:lnTo>
                  <a:lnTo>
                    <a:pt x="9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99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" name="Title 7"/>
          <p:cNvSpPr>
            <a:spLocks noGrp="1"/>
          </p:cNvSpPr>
          <p:nvPr userDrawn="1">
            <p:ph type="title"/>
          </p:nvPr>
        </p:nvSpPr>
        <p:spPr bwMode="gray">
          <a:xfrm>
            <a:off x="4932040" y="2708920"/>
            <a:ext cx="3168352" cy="165618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932362" y="4509120"/>
            <a:ext cx="2807989" cy="108011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1406569" y="2644687"/>
            <a:ext cx="2421736" cy="1872208"/>
            <a:chOff x="5537200" y="-1454150"/>
            <a:chExt cx="3232150" cy="2498726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5537200" y="-1454150"/>
              <a:ext cx="3232150" cy="1985963"/>
            </a:xfrm>
            <a:custGeom>
              <a:avLst/>
              <a:gdLst>
                <a:gd name="T0" fmla="*/ 790 w 859"/>
                <a:gd name="T1" fmla="*/ 144 h 527"/>
                <a:gd name="T2" fmla="*/ 859 w 859"/>
                <a:gd name="T3" fmla="*/ 144 h 527"/>
                <a:gd name="T4" fmla="*/ 714 w 859"/>
                <a:gd name="T5" fmla="*/ 0 h 527"/>
                <a:gd name="T6" fmla="*/ 569 w 859"/>
                <a:gd name="T7" fmla="*/ 144 h 527"/>
                <a:gd name="T8" fmla="*/ 641 w 859"/>
                <a:gd name="T9" fmla="*/ 144 h 527"/>
                <a:gd name="T10" fmla="*/ 142 w 859"/>
                <a:gd name="T11" fmla="*/ 493 h 527"/>
                <a:gd name="T12" fmla="*/ 0 w 859"/>
                <a:gd name="T13" fmla="*/ 498 h 527"/>
                <a:gd name="T14" fmla="*/ 288 w 859"/>
                <a:gd name="T15" fmla="*/ 515 h 527"/>
                <a:gd name="T16" fmla="*/ 790 w 859"/>
                <a:gd name="T17" fmla="*/ 144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9" h="527">
                  <a:moveTo>
                    <a:pt x="790" y="144"/>
                  </a:moveTo>
                  <a:cubicBezTo>
                    <a:pt x="859" y="144"/>
                    <a:pt x="859" y="144"/>
                    <a:pt x="859" y="144"/>
                  </a:cubicBezTo>
                  <a:cubicBezTo>
                    <a:pt x="714" y="0"/>
                    <a:pt x="714" y="0"/>
                    <a:pt x="714" y="0"/>
                  </a:cubicBezTo>
                  <a:cubicBezTo>
                    <a:pt x="569" y="144"/>
                    <a:pt x="569" y="144"/>
                    <a:pt x="569" y="144"/>
                  </a:cubicBezTo>
                  <a:cubicBezTo>
                    <a:pt x="641" y="144"/>
                    <a:pt x="641" y="144"/>
                    <a:pt x="641" y="144"/>
                  </a:cubicBezTo>
                  <a:cubicBezTo>
                    <a:pt x="613" y="312"/>
                    <a:pt x="407" y="461"/>
                    <a:pt x="142" y="493"/>
                  </a:cubicBezTo>
                  <a:cubicBezTo>
                    <a:pt x="93" y="499"/>
                    <a:pt x="46" y="501"/>
                    <a:pt x="0" y="498"/>
                  </a:cubicBezTo>
                  <a:cubicBezTo>
                    <a:pt x="86" y="520"/>
                    <a:pt x="185" y="527"/>
                    <a:pt x="288" y="515"/>
                  </a:cubicBezTo>
                  <a:cubicBezTo>
                    <a:pt x="565" y="481"/>
                    <a:pt x="777" y="320"/>
                    <a:pt x="790" y="14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fontAlgn="base">
                <a:spcBef>
                  <a:spcPct val="50000"/>
                </a:spcBef>
                <a:spcAft>
                  <a:spcPct val="0"/>
                </a:spcAft>
              </a:pPr>
              <a:endParaRPr lang="ru-RU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89588" y="619125"/>
              <a:ext cx="390525" cy="425450"/>
            </a:xfrm>
            <a:custGeom>
              <a:avLst/>
              <a:gdLst>
                <a:gd name="T0" fmla="*/ 0 w 104"/>
                <a:gd name="T1" fmla="*/ 113 h 113"/>
                <a:gd name="T2" fmla="*/ 104 w 104"/>
                <a:gd name="T3" fmla="*/ 113 h 113"/>
                <a:gd name="T4" fmla="*/ 104 w 104"/>
                <a:gd name="T5" fmla="*/ 11 h 113"/>
                <a:gd name="T6" fmla="*/ 0 w 104"/>
                <a:gd name="T7" fmla="*/ 0 h 113"/>
                <a:gd name="T8" fmla="*/ 0 w 104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13">
                  <a:moveTo>
                    <a:pt x="0" y="113"/>
                  </a:moveTo>
                  <a:cubicBezTo>
                    <a:pt x="104" y="113"/>
                    <a:pt x="104" y="113"/>
                    <a:pt x="104" y="113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68" y="10"/>
                    <a:pt x="33" y="6"/>
                    <a:pt x="0" y="0"/>
                  </a:cubicBezTo>
                  <a:lnTo>
                    <a:pt x="0" y="1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fontAlgn="base">
                <a:spcBef>
                  <a:spcPct val="50000"/>
                </a:spcBef>
                <a:spcAft>
                  <a:spcPct val="0"/>
                </a:spcAft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6134100" y="644525"/>
              <a:ext cx="392113" cy="400050"/>
            </a:xfrm>
            <a:custGeom>
              <a:avLst/>
              <a:gdLst>
                <a:gd name="T0" fmla="*/ 0 w 104"/>
                <a:gd name="T1" fmla="*/ 106 h 106"/>
                <a:gd name="T2" fmla="*/ 104 w 104"/>
                <a:gd name="T3" fmla="*/ 106 h 106"/>
                <a:gd name="T4" fmla="*/ 104 w 104"/>
                <a:gd name="T5" fmla="*/ 0 h 106"/>
                <a:gd name="T6" fmla="*/ 0 w 104"/>
                <a:gd name="T7" fmla="*/ 5 h 106"/>
                <a:gd name="T8" fmla="*/ 0 w 104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0" y="106"/>
                  </a:moveTo>
                  <a:cubicBezTo>
                    <a:pt x="104" y="106"/>
                    <a:pt x="104" y="106"/>
                    <a:pt x="104" y="106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69" y="4"/>
                    <a:pt x="34" y="5"/>
                    <a:pt x="0" y="5"/>
                  </a:cubicBezTo>
                  <a:lnTo>
                    <a:pt x="0" y="10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fontAlgn="base">
                <a:spcBef>
                  <a:spcPct val="50000"/>
                </a:spcBef>
                <a:spcAft>
                  <a:spcPct val="0"/>
                </a:spcAft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6680200" y="542925"/>
              <a:ext cx="395288" cy="501650"/>
            </a:xfrm>
            <a:custGeom>
              <a:avLst/>
              <a:gdLst>
                <a:gd name="T0" fmla="*/ 0 w 105"/>
                <a:gd name="T1" fmla="*/ 133 h 133"/>
                <a:gd name="T2" fmla="*/ 105 w 105"/>
                <a:gd name="T3" fmla="*/ 133 h 133"/>
                <a:gd name="T4" fmla="*/ 105 w 105"/>
                <a:gd name="T5" fmla="*/ 0 h 133"/>
                <a:gd name="T6" fmla="*/ 0 w 105"/>
                <a:gd name="T7" fmla="*/ 22 h 133"/>
                <a:gd name="T8" fmla="*/ 0 w 105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33">
                  <a:moveTo>
                    <a:pt x="0" y="133"/>
                  </a:moveTo>
                  <a:cubicBezTo>
                    <a:pt x="105" y="133"/>
                    <a:pt x="105" y="133"/>
                    <a:pt x="105" y="133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1" y="9"/>
                    <a:pt x="36" y="16"/>
                    <a:pt x="0" y="22"/>
                  </a:cubicBezTo>
                  <a:lnTo>
                    <a:pt x="0" y="1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fontAlgn="base">
                <a:spcBef>
                  <a:spcPct val="50000"/>
                </a:spcBef>
                <a:spcAft>
                  <a:spcPct val="0"/>
                </a:spcAft>
              </a:pPr>
              <a:endParaRPr lang="ru-RU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7229475" y="347663"/>
              <a:ext cx="392113" cy="696913"/>
            </a:xfrm>
            <a:custGeom>
              <a:avLst/>
              <a:gdLst>
                <a:gd name="T0" fmla="*/ 0 w 104"/>
                <a:gd name="T1" fmla="*/ 185 h 185"/>
                <a:gd name="T2" fmla="*/ 104 w 104"/>
                <a:gd name="T3" fmla="*/ 185 h 185"/>
                <a:gd name="T4" fmla="*/ 104 w 104"/>
                <a:gd name="T5" fmla="*/ 0 h 185"/>
                <a:gd name="T6" fmla="*/ 0 w 104"/>
                <a:gd name="T7" fmla="*/ 40 h 185"/>
                <a:gd name="T8" fmla="*/ 0 w 104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85">
                  <a:moveTo>
                    <a:pt x="0" y="185"/>
                  </a:moveTo>
                  <a:cubicBezTo>
                    <a:pt x="104" y="185"/>
                    <a:pt x="104" y="185"/>
                    <a:pt x="104" y="185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71" y="15"/>
                    <a:pt x="36" y="29"/>
                    <a:pt x="0" y="40"/>
                  </a:cubicBezTo>
                  <a:lnTo>
                    <a:pt x="0" y="1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fontAlgn="base">
                <a:spcBef>
                  <a:spcPct val="50000"/>
                </a:spcBef>
                <a:spcAft>
                  <a:spcPct val="0"/>
                </a:spcAft>
              </a:pPr>
              <a:endParaRPr lang="ru-RU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7775575" y="7938"/>
              <a:ext cx="392113" cy="1036638"/>
            </a:xfrm>
            <a:custGeom>
              <a:avLst/>
              <a:gdLst>
                <a:gd name="T0" fmla="*/ 0 w 104"/>
                <a:gd name="T1" fmla="*/ 275 h 275"/>
                <a:gd name="T2" fmla="*/ 104 w 104"/>
                <a:gd name="T3" fmla="*/ 275 h 275"/>
                <a:gd name="T4" fmla="*/ 104 w 104"/>
                <a:gd name="T5" fmla="*/ 0 h 275"/>
                <a:gd name="T6" fmla="*/ 0 w 104"/>
                <a:gd name="T7" fmla="*/ 69 h 275"/>
                <a:gd name="T8" fmla="*/ 0 w 104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275">
                  <a:moveTo>
                    <a:pt x="0" y="275"/>
                  </a:moveTo>
                  <a:cubicBezTo>
                    <a:pt x="104" y="275"/>
                    <a:pt x="104" y="275"/>
                    <a:pt x="104" y="275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73" y="25"/>
                    <a:pt x="38" y="48"/>
                    <a:pt x="0" y="69"/>
                  </a:cubicBezTo>
                  <a:lnTo>
                    <a:pt x="0" y="2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fontAlgn="base">
                <a:spcBef>
                  <a:spcPct val="50000"/>
                </a:spcBef>
                <a:spcAft>
                  <a:spcPct val="0"/>
                </a:spcAft>
              </a:pPr>
              <a:endParaRPr lang="ru-RU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8321675" y="-809625"/>
              <a:ext cx="395288" cy="1854200"/>
            </a:xfrm>
            <a:custGeom>
              <a:avLst/>
              <a:gdLst>
                <a:gd name="T0" fmla="*/ 0 w 105"/>
                <a:gd name="T1" fmla="*/ 492 h 492"/>
                <a:gd name="T2" fmla="*/ 105 w 105"/>
                <a:gd name="T3" fmla="*/ 492 h 492"/>
                <a:gd name="T4" fmla="*/ 105 w 105"/>
                <a:gd name="T5" fmla="*/ 0 h 492"/>
                <a:gd name="T6" fmla="*/ 0 w 105"/>
                <a:gd name="T7" fmla="*/ 180 h 492"/>
                <a:gd name="T8" fmla="*/ 0 w 105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92">
                  <a:moveTo>
                    <a:pt x="0" y="492"/>
                  </a:moveTo>
                  <a:cubicBezTo>
                    <a:pt x="105" y="492"/>
                    <a:pt x="105" y="492"/>
                    <a:pt x="105" y="49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1" y="64"/>
                    <a:pt x="54" y="125"/>
                    <a:pt x="0" y="180"/>
                  </a:cubicBezTo>
                  <a:lnTo>
                    <a:pt x="0" y="49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fontAlgn="base">
                <a:spcBef>
                  <a:spcPct val="50000"/>
                </a:spcBef>
                <a:spcAft>
                  <a:spcPct val="0"/>
                </a:spcAft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8923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68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79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2F70A4-33BC-4211-926F-1DFE3AB95D49}" type="datetimeFigureOut">
              <a:rPr lang="ru-RU" smtClean="0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2445F-2A93-4B58-B04D-DFE52616E7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48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2F70A4-33BC-4211-926F-1DFE3AB95D49}" type="datetimeFigureOut">
              <a:rPr lang="ru-RU" smtClean="0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2445F-2A93-4B58-B04D-DFE52616E7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19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2F70A4-33BC-4211-926F-1DFE3AB95D49}" type="datetimeFigureOut">
              <a:rPr lang="ru-RU" smtClean="0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2445F-2A93-4B58-B04D-DFE52616E7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13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2F70A4-33BC-4211-926F-1DFE3AB95D49}" type="datetimeFigureOut">
              <a:rPr lang="ru-RU" smtClean="0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2445F-2A93-4B58-B04D-DFE52616E7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15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2F70A4-33BC-4211-926F-1DFE3AB95D49}" type="datetimeFigureOut">
              <a:rPr lang="ru-RU" smtClean="0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2445F-2A93-4B58-B04D-DFE52616E7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39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732E-1CB7-437D-9E42-AC35EC0C52DB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6021-CE0A-4E97-A8A5-2DA285614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2F70A4-33BC-4211-926F-1DFE3AB95D49}" type="datetimeFigureOut">
              <a:rPr lang="ru-RU" smtClean="0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2445F-2A93-4B58-B04D-DFE52616E7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2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2F70A4-33BC-4211-926F-1DFE3AB95D49}" type="datetimeFigureOut">
              <a:rPr lang="ru-RU" smtClean="0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2445F-2A93-4B58-B04D-DFE52616E7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83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2F70A4-33BC-4211-926F-1DFE3AB95D49}" type="datetimeFigureOut">
              <a:rPr lang="ru-RU" smtClean="0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C2445F-2A93-4B58-B04D-DFE52616E7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1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66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Текст 5"/>
          <p:cNvSpPr>
            <a:spLocks noGrp="1"/>
          </p:cNvSpPr>
          <p:nvPr>
            <p:ph type="body" idx="1"/>
          </p:nvPr>
        </p:nvSpPr>
        <p:spPr>
          <a:xfrm>
            <a:off x="307975" y="160338"/>
            <a:ext cx="8728075" cy="6509022"/>
          </a:xfrm>
        </p:spPr>
        <p:txBody>
          <a:bodyPr>
            <a:normAutofit/>
          </a:bodyPr>
          <a:lstStyle/>
          <a:p>
            <a:pPr eaLnBrk="1" hangingPunct="1"/>
            <a:endParaRPr lang="ru-RU" sz="3700" b="1" dirty="0" smtClean="0">
              <a:solidFill>
                <a:schemeClr val="tx2"/>
              </a:solidFill>
            </a:endParaRPr>
          </a:p>
          <a:p>
            <a:pPr eaLnBrk="1" hangingPunct="1"/>
            <a:endParaRPr lang="ru-RU" sz="3600" b="1" dirty="0" smtClean="0">
              <a:solidFill>
                <a:srgbClr val="2860A4"/>
              </a:solidFill>
            </a:endParaRPr>
          </a:p>
          <a:p>
            <a:pPr eaLnBrk="1" hangingPunct="1"/>
            <a:endParaRPr lang="ru-RU" sz="3600" b="1" dirty="0">
              <a:solidFill>
                <a:srgbClr val="2860A4"/>
              </a:solidFill>
            </a:endParaRPr>
          </a:p>
          <a:p>
            <a:pPr eaLnBrk="1" hangingPunct="1"/>
            <a:endParaRPr lang="ru-RU" sz="3600" b="1" dirty="0" smtClean="0">
              <a:solidFill>
                <a:srgbClr val="2860A4"/>
              </a:solidFill>
            </a:endParaRPr>
          </a:p>
          <a:p>
            <a:pPr eaLnBrk="1" hangingPunct="1"/>
            <a:endParaRPr lang="ru-RU" sz="3600" b="1" dirty="0">
              <a:solidFill>
                <a:srgbClr val="2860A4"/>
              </a:solidFill>
            </a:endParaRPr>
          </a:p>
          <a:p>
            <a:pPr eaLnBrk="1" hangingPunct="1"/>
            <a:r>
              <a:rPr lang="ru-RU" sz="3600" b="1" dirty="0" smtClean="0">
                <a:solidFill>
                  <a:srgbClr val="2860A4"/>
                </a:solidFill>
              </a:rPr>
              <a:t>КАК НАЙТИ РАБОТУ СВОЕЙ МЕЧТЫ. ЦЕЛЕПОЛАГАНИЕ</a:t>
            </a:r>
            <a:endParaRPr lang="ru-RU" sz="3600" b="1" dirty="0" smtClean="0">
              <a:solidFill>
                <a:srgbClr val="2860A4"/>
              </a:solidFill>
            </a:endParaRPr>
          </a:p>
          <a:p>
            <a:pPr eaLnBrk="1" hangingPunct="1"/>
            <a:r>
              <a:rPr lang="ru-RU" sz="3700" b="1" dirty="0" smtClean="0">
                <a:solidFill>
                  <a:srgbClr val="FF0000"/>
                </a:solidFill>
              </a:rPr>
              <a:t>_______________________________</a:t>
            </a:r>
          </a:p>
          <a:p>
            <a:pPr eaLnBrk="1" hangingPunct="1"/>
            <a:r>
              <a:rPr lang="ru-RU" sz="2400" b="1" dirty="0" smtClean="0">
                <a:solidFill>
                  <a:schemeClr val="tx1"/>
                </a:solidFill>
              </a:rPr>
              <a:t>                                    </a:t>
            </a:r>
            <a:endParaRPr lang="ru-RU" sz="24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chemeClr val="tx1"/>
                </a:solidFill>
              </a:rPr>
              <a:t>Фомина Людмила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b="1" dirty="0" smtClean="0">
                <a:solidFill>
                  <a:schemeClr val="tx1"/>
                </a:solidFill>
              </a:rPr>
              <a:t>координатор </a:t>
            </a:r>
            <a:r>
              <a:rPr lang="ru-RU" b="1" dirty="0" smtClean="0">
                <a:solidFill>
                  <a:schemeClr val="tx1"/>
                </a:solidFill>
              </a:rPr>
              <a:t>региональных программ </a:t>
            </a:r>
          </a:p>
          <a:p>
            <a:pPr eaLnBrk="1" hangingPunct="1"/>
            <a:r>
              <a:rPr lang="ru-RU" b="1" dirty="0" smtClean="0">
                <a:solidFill>
                  <a:schemeClr val="tx1"/>
                </a:solidFill>
              </a:rPr>
              <a:t>Совета Бизнеса по Вопросам Инвалидности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14338" name="AutoShape 2" descr="https://mail-attachment.googleusercontent.com/attachment/u/0/?ui=2&amp;ik=8258da019e&amp;view=att&amp;th=13a07fdad8dd5478&amp;attid=0.1&amp;disp=inline&amp;realattid=d0f5463fe2556c6c_0.2&amp;safe=1&amp;zw&amp;saduie=AG9B_P8oVshzBDXGk7_ko9N3Equy&amp;sadet=1369653977406&amp;sads=3u4c2goMKJ-bOBJ1VCgdG_S5F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1040"/>
            <a:ext cx="3953656" cy="2617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591142" y="2636912"/>
            <a:ext cx="4104456" cy="20749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004048" y="33265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Профориентация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198" y="2631318"/>
            <a:ext cx="2486991" cy="1865243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375118" y="2599740"/>
            <a:ext cx="4320480" cy="2074922"/>
            <a:chOff x="4067944" y="4608418"/>
            <a:chExt cx="4752528" cy="2139340"/>
          </a:xfrm>
        </p:grpSpPr>
        <p:sp>
          <p:nvSpPr>
            <p:cNvPr id="12" name="TextBox 11"/>
            <p:cNvSpPr txBox="1"/>
            <p:nvPr/>
          </p:nvSpPr>
          <p:spPr>
            <a:xfrm>
              <a:off x="5148064" y="4608418"/>
              <a:ext cx="331236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Мотивация</a:t>
              </a:r>
              <a:endParaRPr lang="ru-RU" dirty="0"/>
            </a:p>
            <a:p>
              <a:pPr>
                <a:spcBef>
                  <a:spcPct val="20000"/>
                </a:spcBef>
                <a:buClr>
                  <a:schemeClr val="accent1"/>
                </a:buClr>
                <a:buSzPct val="100000"/>
              </a:pPr>
              <a:endParaRPr lang="ru-RU" sz="2000" dirty="0">
                <a:solidFill>
                  <a:schemeClr val="tx2"/>
                </a:solidFill>
              </a:endParaRPr>
            </a:p>
            <a:p>
              <a:pPr>
                <a:spcBef>
                  <a:spcPct val="20000"/>
                </a:spcBef>
                <a:buClr>
                  <a:schemeClr val="accent1"/>
                </a:buClr>
                <a:buSzPct val="100000"/>
              </a:pPr>
              <a:r>
                <a:rPr lang="ru-RU" sz="2000" dirty="0">
                  <a:solidFill>
                    <a:schemeClr val="tx2"/>
                  </a:solidFill>
                </a:rPr>
                <a:t>	</a:t>
              </a: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H="1">
              <a:off x="6084168" y="5013176"/>
              <a:ext cx="432048" cy="216024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6948264" y="5013176"/>
              <a:ext cx="432048" cy="216024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067944" y="5301208"/>
              <a:ext cx="244827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 smtClean="0"/>
                <a:t>Внутренняя</a:t>
              </a:r>
            </a:p>
            <a:p>
              <a:pPr algn="r"/>
              <a:r>
                <a:rPr lang="ru-RU" dirty="0" smtClean="0">
                  <a:solidFill>
                    <a:schemeClr val="tx2"/>
                  </a:solidFill>
                </a:rPr>
                <a:t>Деньги</a:t>
              </a:r>
            </a:p>
            <a:p>
              <a:pPr algn="r"/>
              <a:r>
                <a:rPr lang="ru-RU" dirty="0" smtClean="0">
                  <a:solidFill>
                    <a:schemeClr val="tx2"/>
                  </a:solidFill>
                </a:rPr>
                <a:t>Интерес к работе</a:t>
              </a:r>
            </a:p>
            <a:p>
              <a:pPr algn="r"/>
              <a:r>
                <a:rPr lang="ru-RU" dirty="0" smtClean="0">
                  <a:solidFill>
                    <a:schemeClr val="tx2"/>
                  </a:solidFill>
                </a:rPr>
                <a:t>Общение</a:t>
              </a:r>
            </a:p>
            <a:p>
              <a:pPr algn="r"/>
              <a:r>
                <a:rPr lang="ru-RU" dirty="0" smtClean="0">
                  <a:solidFill>
                    <a:schemeClr val="tx2"/>
                  </a:solidFill>
                </a:rPr>
                <a:t>Условия труда</a:t>
              </a:r>
              <a:endParaRPr lang="ru-RU" dirty="0">
                <a:solidFill>
                  <a:schemeClr val="tx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76256" y="5301208"/>
              <a:ext cx="1944216" cy="1205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Внешняя</a:t>
              </a:r>
            </a:p>
            <a:p>
              <a:r>
                <a:rPr lang="ru-RU" dirty="0" smtClean="0">
                  <a:solidFill>
                    <a:schemeClr val="tx2"/>
                  </a:solidFill>
                </a:rPr>
                <a:t>Семья</a:t>
              </a:r>
            </a:p>
            <a:p>
              <a:r>
                <a:rPr lang="ru-RU" dirty="0" smtClean="0">
                  <a:solidFill>
                    <a:schemeClr val="tx2"/>
                  </a:solidFill>
                </a:rPr>
                <a:t>Съем\покупка </a:t>
              </a:r>
              <a:r>
                <a:rPr lang="ru-RU" dirty="0" smtClean="0">
                  <a:solidFill>
                    <a:schemeClr val="tx2"/>
                  </a:solidFill>
                </a:rPr>
                <a:t>квартиры</a:t>
              </a:r>
              <a:endParaRPr lang="ru-RU" dirty="0">
                <a:solidFill>
                  <a:schemeClr val="tx2"/>
                </a:solidFill>
              </a:endParaRPr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156829" y="54787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900" b="1" dirty="0" smtClean="0">
                <a:solidFill>
                  <a:srgbClr val="FF0000"/>
                </a:solidFill>
                <a:latin typeface="+mn-lt"/>
                <a:cs typeface="Arial" charset="0"/>
              </a:rPr>
              <a:t>___________________________________</a:t>
            </a: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327146" y="404664"/>
            <a:ext cx="81370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2400" b="1" dirty="0" smtClean="0"/>
              <a:t>Определение </a:t>
            </a:r>
            <a:r>
              <a:rPr lang="ru-RU" sz="2400" b="1" dirty="0" smtClean="0"/>
              <a:t>мотивации в профориентации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346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4"/>
          <p:cNvSpPr>
            <a:spLocks/>
          </p:cNvSpPr>
          <p:nvPr/>
        </p:nvSpPr>
        <p:spPr bwMode="auto">
          <a:xfrm>
            <a:off x="1343364" y="4484077"/>
            <a:ext cx="1118495" cy="1131277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7" name="Freeform 74"/>
          <p:cNvSpPr>
            <a:spLocks/>
          </p:cNvSpPr>
          <p:nvPr/>
        </p:nvSpPr>
        <p:spPr bwMode="auto">
          <a:xfrm>
            <a:off x="209426" y="4956816"/>
            <a:ext cx="704974" cy="713031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8" name="Freeform 74"/>
          <p:cNvSpPr>
            <a:spLocks/>
          </p:cNvSpPr>
          <p:nvPr/>
        </p:nvSpPr>
        <p:spPr bwMode="auto">
          <a:xfrm>
            <a:off x="3114522" y="6033844"/>
            <a:ext cx="414968" cy="419710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9" name="Freeform 74"/>
          <p:cNvSpPr>
            <a:spLocks/>
          </p:cNvSpPr>
          <p:nvPr/>
        </p:nvSpPr>
        <p:spPr bwMode="auto">
          <a:xfrm>
            <a:off x="2672862" y="5535635"/>
            <a:ext cx="696322" cy="704279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0" name="Freeform 74"/>
          <p:cNvSpPr>
            <a:spLocks/>
          </p:cNvSpPr>
          <p:nvPr/>
        </p:nvSpPr>
        <p:spPr bwMode="auto">
          <a:xfrm>
            <a:off x="2592712" y="5429365"/>
            <a:ext cx="734465" cy="742858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1" name="Freeform 74"/>
          <p:cNvSpPr>
            <a:spLocks/>
          </p:cNvSpPr>
          <p:nvPr/>
        </p:nvSpPr>
        <p:spPr bwMode="auto">
          <a:xfrm>
            <a:off x="3446584" y="4715772"/>
            <a:ext cx="754094" cy="762712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2" name="Freeform 74"/>
          <p:cNvSpPr>
            <a:spLocks/>
          </p:cNvSpPr>
          <p:nvPr/>
        </p:nvSpPr>
        <p:spPr bwMode="auto">
          <a:xfrm>
            <a:off x="492382" y="4102939"/>
            <a:ext cx="1118495" cy="1131277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3" name="Freeform 74"/>
          <p:cNvSpPr>
            <a:spLocks/>
          </p:cNvSpPr>
          <p:nvPr/>
        </p:nvSpPr>
        <p:spPr bwMode="auto">
          <a:xfrm>
            <a:off x="1761922" y="5046785"/>
            <a:ext cx="1043156" cy="1055077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3018830"/>
            <a:ext cx="4170362" cy="1728788"/>
          </a:xfrm>
          <a:ln/>
        </p:spPr>
        <p:txBody>
          <a:bodyPr/>
          <a:lstStyle/>
          <a:p>
            <a:pPr eaLnBrk="1" fontAlgn="auto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400" dirty="0" smtClean="0">
                <a:latin typeface="Arial" charset="0"/>
                <a:cs typeface="Arial" charset="0"/>
              </a:rPr>
              <a:t>Осознанная профориентация</a:t>
            </a:r>
            <a:r>
              <a:rPr lang="ru-RU" sz="3600" dirty="0" smtClean="0">
                <a:latin typeface="Arial" charset="0"/>
                <a:cs typeface="Arial" charset="0"/>
              </a:rPr>
              <a:t/>
            </a:r>
            <a:br>
              <a:rPr lang="ru-RU" sz="3600" dirty="0" smtClean="0">
                <a:latin typeface="Arial" charset="0"/>
                <a:cs typeface="Arial" charset="0"/>
              </a:rPr>
            </a:br>
            <a:r>
              <a:rPr lang="ru-RU" sz="3600" dirty="0" smtClean="0">
                <a:latin typeface="Arial" charset="0"/>
                <a:cs typeface="Arial" charset="0"/>
              </a:rPr>
              <a:t/>
            </a:r>
            <a:br>
              <a:rPr lang="ru-RU" sz="3600" dirty="0" smtClean="0">
                <a:latin typeface="Arial" charset="0"/>
                <a:cs typeface="Arial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3600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</a:br>
            <a:endParaRPr lang="en-US" sz="36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51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1920" y="34563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План ступенчатой работы по ИТ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56829" y="54787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900" b="1" dirty="0" smtClean="0">
                <a:solidFill>
                  <a:srgbClr val="FF0000"/>
                </a:solidFill>
                <a:latin typeface="+mn-lt"/>
                <a:cs typeface="Arial" charset="0"/>
              </a:rPr>
              <a:t>___________________________________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708084" y="427365"/>
            <a:ext cx="8137078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2400" b="1" dirty="0" smtClean="0"/>
              <a:t>Условия оптимального выбора профессии</a:t>
            </a:r>
            <a:endParaRPr lang="ru-RU" sz="2400" b="1" dirty="0"/>
          </a:p>
          <a:p>
            <a:pPr>
              <a:buNone/>
            </a:pPr>
            <a:endParaRPr lang="ru-RU" sz="2400" b="1" dirty="0"/>
          </a:p>
        </p:txBody>
      </p:sp>
      <p:pic>
        <p:nvPicPr>
          <p:cNvPr id="8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37" y="1413963"/>
            <a:ext cx="3901055" cy="51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5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49368" y="34563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План ступенчатой работы по ИТ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56829" y="54787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900" b="1" dirty="0" smtClean="0">
                <a:solidFill>
                  <a:srgbClr val="FF0000"/>
                </a:solidFill>
                <a:latin typeface="+mn-lt"/>
                <a:cs typeface="Arial" charset="0"/>
              </a:rPr>
              <a:t>__________________________</a:t>
            </a:r>
            <a:endParaRPr lang="ru-RU" sz="2900" b="1" dirty="0" smtClean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708084" y="427365"/>
            <a:ext cx="7678345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2400" b="1" dirty="0" smtClean="0"/>
              <a:t>Правила выбора профессии</a:t>
            </a:r>
            <a:endParaRPr lang="ru-RU" sz="2400" b="1" dirty="0"/>
          </a:p>
          <a:p>
            <a:pPr>
              <a:buNone/>
            </a:pPr>
            <a:endParaRPr lang="ru-RU" sz="2400" b="1" dirty="0"/>
          </a:p>
        </p:txBody>
      </p:sp>
      <p:sp>
        <p:nvSpPr>
          <p:cNvPr id="2" name="Oval 11"/>
          <p:cNvSpPr>
            <a:spLocks noChangeArrowheads="1"/>
          </p:cNvSpPr>
          <p:nvPr/>
        </p:nvSpPr>
        <p:spPr bwMode="auto">
          <a:xfrm>
            <a:off x="4718387" y="2631232"/>
            <a:ext cx="1955800" cy="1828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Правила выбора профессии</a:t>
            </a:r>
            <a:endParaRPr kumimoji="0" lang="ru-RU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Oval 10"/>
          <p:cNvSpPr>
            <a:spLocks noChangeArrowheads="1"/>
          </p:cNvSpPr>
          <p:nvPr/>
        </p:nvSpPr>
        <p:spPr bwMode="auto">
          <a:xfrm>
            <a:off x="7264817" y="1945432"/>
            <a:ext cx="1809750" cy="1828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Выявить, чем бы вы хотели заниматься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305466" y="2174032"/>
            <a:ext cx="1809751" cy="1828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Сравнить требования профессии со своими данными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4705156" y="116632"/>
            <a:ext cx="1809750" cy="1828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Узнать ситуацию на рынке труда</a:t>
            </a:r>
            <a:endParaRPr kumimoji="0" lang="ru-RU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102392" y="4802932"/>
            <a:ext cx="1809750" cy="1828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Подробно изучить выбранную профессию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6250404" y="4802932"/>
            <a:ext cx="1809750" cy="1828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Определить свои способности к различным видам деятельности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5707479" y="1945432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4586704" y="4345732"/>
            <a:ext cx="658808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6178967" y="4345732"/>
            <a:ext cx="579437" cy="571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4115217" y="3088432"/>
            <a:ext cx="652463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"/>
          <p:cNvSpPr>
            <a:spLocks noChangeShapeType="1"/>
          </p:cNvSpPr>
          <p:nvPr/>
        </p:nvSpPr>
        <p:spPr bwMode="auto">
          <a:xfrm flipV="1">
            <a:off x="6674187" y="3088432"/>
            <a:ext cx="627141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8913" y="4002832"/>
            <a:ext cx="27687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1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ЗАДАЧА:</a:t>
            </a: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endParaRPr lang="ru-RU" sz="11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выбрать </a:t>
            </a: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профессию, которая: </a:t>
            </a:r>
            <a:endParaRPr lang="ru-RU" sz="1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1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интересна </a:t>
            </a:r>
            <a:r>
              <a:rPr lang="ru-RU" sz="11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привлекательна для </a:t>
            </a:r>
            <a:r>
              <a:rPr lang="ru-RU" sz="11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меня;</a:t>
            </a:r>
            <a:endParaRPr lang="ru-RU" sz="11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соответствует 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моим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психологическим 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особенностям и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состоянию здоровья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1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пользуется </a:t>
            </a: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спросом на рынке </a:t>
            </a:r>
            <a:r>
              <a:rPr lang="ru-RU" sz="11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труда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1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347075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323528" y="389276"/>
            <a:ext cx="7383624" cy="37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lang="ru-RU" altLang="en-US" sz="2000" b="1" dirty="0" smtClean="0"/>
              <a:t>Профессиональные интересы, склонности, способности</a:t>
            </a:r>
            <a:endParaRPr lang="en-US" alt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267248" y="653074"/>
            <a:ext cx="6897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05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4"/>
          <p:cNvSpPr>
            <a:spLocks/>
          </p:cNvSpPr>
          <p:nvPr/>
        </p:nvSpPr>
        <p:spPr bwMode="auto">
          <a:xfrm>
            <a:off x="1343364" y="4484077"/>
            <a:ext cx="1118495" cy="1131277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7" name="Freeform 74"/>
          <p:cNvSpPr>
            <a:spLocks/>
          </p:cNvSpPr>
          <p:nvPr/>
        </p:nvSpPr>
        <p:spPr bwMode="auto">
          <a:xfrm>
            <a:off x="209426" y="4956816"/>
            <a:ext cx="704974" cy="713031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8" name="Freeform 74"/>
          <p:cNvSpPr>
            <a:spLocks/>
          </p:cNvSpPr>
          <p:nvPr/>
        </p:nvSpPr>
        <p:spPr bwMode="auto">
          <a:xfrm>
            <a:off x="3114522" y="6033844"/>
            <a:ext cx="414968" cy="419710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9" name="Freeform 74"/>
          <p:cNvSpPr>
            <a:spLocks/>
          </p:cNvSpPr>
          <p:nvPr/>
        </p:nvSpPr>
        <p:spPr bwMode="auto">
          <a:xfrm>
            <a:off x="2672862" y="5535635"/>
            <a:ext cx="696322" cy="704279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0" name="Freeform 74"/>
          <p:cNvSpPr>
            <a:spLocks/>
          </p:cNvSpPr>
          <p:nvPr/>
        </p:nvSpPr>
        <p:spPr bwMode="auto">
          <a:xfrm>
            <a:off x="2592712" y="5429365"/>
            <a:ext cx="734465" cy="742858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1" name="Freeform 74"/>
          <p:cNvSpPr>
            <a:spLocks/>
          </p:cNvSpPr>
          <p:nvPr/>
        </p:nvSpPr>
        <p:spPr bwMode="auto">
          <a:xfrm>
            <a:off x="3446584" y="4715772"/>
            <a:ext cx="754094" cy="762712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2" name="Freeform 74"/>
          <p:cNvSpPr>
            <a:spLocks/>
          </p:cNvSpPr>
          <p:nvPr/>
        </p:nvSpPr>
        <p:spPr bwMode="auto">
          <a:xfrm>
            <a:off x="492382" y="4102939"/>
            <a:ext cx="1118495" cy="1131277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3" name="Freeform 74"/>
          <p:cNvSpPr>
            <a:spLocks/>
          </p:cNvSpPr>
          <p:nvPr/>
        </p:nvSpPr>
        <p:spPr bwMode="auto">
          <a:xfrm>
            <a:off x="1761922" y="5046785"/>
            <a:ext cx="1043156" cy="1055077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936476"/>
            <a:ext cx="4170362" cy="1728788"/>
          </a:xfrm>
          <a:ln/>
        </p:spPr>
        <p:txBody>
          <a:bodyPr/>
          <a:lstStyle/>
          <a:p>
            <a:pPr eaLnBrk="1" fontAlgn="auto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dirty="0" smtClean="0">
                <a:latin typeface="Arial" charset="0"/>
                <a:cs typeface="Arial" charset="0"/>
              </a:rPr>
              <a:t>Выбор </a:t>
            </a:r>
            <a:br>
              <a:rPr lang="ru-RU" sz="3600" dirty="0" smtClean="0">
                <a:latin typeface="Arial" charset="0"/>
                <a:cs typeface="Arial" charset="0"/>
              </a:rPr>
            </a:br>
            <a:r>
              <a:rPr lang="ru-RU" sz="3600" dirty="0" smtClean="0">
                <a:latin typeface="Arial" charset="0"/>
                <a:cs typeface="Arial" charset="0"/>
              </a:rPr>
              <a:t>вариантов </a:t>
            </a:r>
            <a:br>
              <a:rPr lang="ru-RU" sz="3600" dirty="0" smtClean="0">
                <a:latin typeface="Arial" charset="0"/>
                <a:cs typeface="Arial" charset="0"/>
              </a:rPr>
            </a:br>
            <a:r>
              <a:rPr lang="ru-RU" sz="3600" dirty="0" smtClean="0">
                <a:latin typeface="Arial" charset="0"/>
                <a:cs typeface="Arial" charset="0"/>
              </a:rPr>
              <a:t>поиска работы</a:t>
            </a:r>
            <a:r>
              <a:rPr lang="ru-RU" sz="3600" dirty="0" smtClean="0">
                <a:latin typeface="Arial" charset="0"/>
                <a:cs typeface="Arial" charset="0"/>
              </a:rPr>
              <a:t/>
            </a:r>
            <a:br>
              <a:rPr lang="ru-RU" sz="3600" dirty="0" smtClean="0">
                <a:latin typeface="Arial" charset="0"/>
                <a:cs typeface="Arial" charset="0"/>
              </a:rPr>
            </a:br>
            <a:r>
              <a:rPr lang="ru-RU" sz="3600" dirty="0" smtClean="0">
                <a:latin typeface="Arial" charset="0"/>
                <a:cs typeface="Arial" charset="0"/>
              </a:rPr>
              <a:t/>
            </a:r>
            <a:br>
              <a:rPr lang="ru-RU" sz="3600" dirty="0" smtClean="0">
                <a:latin typeface="Arial" charset="0"/>
                <a:cs typeface="Arial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3600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</a:br>
            <a:endParaRPr lang="en-US" sz="36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8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logo-job-ru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58" y="4369966"/>
            <a:ext cx="3465835" cy="7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 descr="logo-rabota-ru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36" y="4415731"/>
            <a:ext cx="2824014" cy="86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 descr="Obzor-prilozheniya-SuperJob-Logo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26285" r="19507" b="20900"/>
          <a:stretch>
            <a:fillRect/>
          </a:stretch>
        </p:blipFill>
        <p:spPr bwMode="auto">
          <a:xfrm>
            <a:off x="5699373" y="2539380"/>
            <a:ext cx="2187773" cy="111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 descr="34b75ed6-f6be-4e39-99f9-085721c68d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t="26379" r="10912" b="20079"/>
          <a:stretch>
            <a:fillRect/>
          </a:stretch>
        </p:blipFill>
        <p:spPr bwMode="auto">
          <a:xfrm>
            <a:off x="615033" y="2169914"/>
            <a:ext cx="2542729" cy="163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Rectangle 5"/>
          <p:cNvSpPr>
            <a:spLocks/>
          </p:cNvSpPr>
          <p:nvPr/>
        </p:nvSpPr>
        <p:spPr bwMode="auto">
          <a:xfrm>
            <a:off x="4481587" y="6505278"/>
            <a:ext cx="198772" cy="19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fld id="{081F008F-52D8-4C42-B764-F4F8880BD1D4}" type="slidenum">
              <a:rPr lang="en-US" altLang="en-US" sz="1266"/>
              <a:pPr/>
              <a:t>16</a:t>
            </a:fld>
            <a:endParaRPr lang="en-US" altLang="en-US" sz="1266"/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400720" y="1545514"/>
            <a:ext cx="2972032" cy="34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lang="en-US" altLang="en-US" dirty="0"/>
              <a:t>1. </a:t>
            </a:r>
            <a:r>
              <a:rPr lang="en-US" altLang="en-US" dirty="0" err="1"/>
              <a:t>Сайты</a:t>
            </a:r>
            <a:r>
              <a:rPr lang="en-US" altLang="en-US" dirty="0"/>
              <a:t> </a:t>
            </a:r>
            <a:r>
              <a:rPr lang="en-US" altLang="en-US" dirty="0" err="1"/>
              <a:t>по</a:t>
            </a:r>
            <a:r>
              <a:rPr lang="en-US" altLang="en-US" dirty="0"/>
              <a:t> </a:t>
            </a:r>
            <a:r>
              <a:rPr lang="en-US" altLang="en-US" dirty="0" err="1"/>
              <a:t>поиску</a:t>
            </a:r>
            <a:r>
              <a:rPr lang="en-US" altLang="en-US" dirty="0"/>
              <a:t> </a:t>
            </a:r>
            <a:r>
              <a:rPr lang="en-US" altLang="en-US" dirty="0" err="1"/>
              <a:t>работы</a:t>
            </a:r>
            <a:endParaRPr lang="en-US" altLang="en-US" sz="1266" dirty="0"/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323528" y="389276"/>
            <a:ext cx="7215501" cy="37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lang="en-US" altLang="en-US" sz="2000" b="1" dirty="0" err="1"/>
              <a:t>Основные</a:t>
            </a:r>
            <a:r>
              <a:rPr lang="en-US" altLang="en-US" sz="2000" b="1" dirty="0"/>
              <a:t> </a:t>
            </a:r>
            <a:r>
              <a:rPr lang="en-US" altLang="en-US" sz="2000" b="1" dirty="0" err="1" smtClean="0"/>
              <a:t>варианты</a:t>
            </a:r>
            <a:r>
              <a:rPr lang="ru-RU" altLang="en-US" sz="2000" b="1" dirty="0" smtClean="0"/>
              <a:t> самостоятельного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/>
              <a:t>поиска</a:t>
            </a:r>
            <a:r>
              <a:rPr lang="en-US" altLang="en-US" sz="2000" b="1" dirty="0"/>
              <a:t> </a:t>
            </a:r>
            <a:r>
              <a:rPr lang="en-US" altLang="en-US" sz="2000" b="1" dirty="0" err="1" smtClean="0"/>
              <a:t>работы</a:t>
            </a:r>
            <a:endParaRPr lang="en-US" alt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267248" y="653074"/>
            <a:ext cx="6897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5692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4481587" y="6505278"/>
            <a:ext cx="198772" cy="19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fld id="{7F007596-DFD7-436D-8B7A-9DDC0DA0978A}" type="slidenum">
              <a:rPr lang="en-US" altLang="en-US" sz="1266"/>
              <a:pPr/>
              <a:t>17</a:t>
            </a:fld>
            <a:endParaRPr lang="en-US" altLang="en-US" sz="1266"/>
          </a:p>
        </p:txBody>
      </p:sp>
      <p:sp>
        <p:nvSpPr>
          <p:cNvPr id="6146" name="Rectangle 2"/>
          <p:cNvSpPr>
            <a:spLocks/>
          </p:cNvSpPr>
          <p:nvPr/>
        </p:nvSpPr>
        <p:spPr bwMode="auto">
          <a:xfrm>
            <a:off x="549176" y="1706249"/>
            <a:ext cx="3007811" cy="34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lang="en-US" altLang="en-US"/>
              <a:t>2. Газеты по поиску работы</a:t>
            </a:r>
            <a:endParaRPr lang="en-US" altLang="en-US" sz="1266"/>
          </a:p>
        </p:txBody>
      </p:sp>
      <p:pic>
        <p:nvPicPr>
          <p:cNvPr id="6147" name="Picture 3" descr="rd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2" y="2260328"/>
            <a:ext cx="5723930" cy="128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 descr="logo_irr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25" y="4109889"/>
            <a:ext cx="5387950" cy="149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323528" y="389276"/>
            <a:ext cx="7215501" cy="37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lang="en-US" altLang="en-US" sz="2000" b="1" dirty="0" err="1"/>
              <a:t>Основные</a:t>
            </a:r>
            <a:r>
              <a:rPr lang="en-US" altLang="en-US" sz="2000" b="1" dirty="0"/>
              <a:t> </a:t>
            </a:r>
            <a:r>
              <a:rPr lang="en-US" altLang="en-US" sz="2000" b="1" dirty="0" err="1" smtClean="0"/>
              <a:t>варианты</a:t>
            </a:r>
            <a:r>
              <a:rPr lang="ru-RU" altLang="en-US" sz="2000" b="1" dirty="0" smtClean="0"/>
              <a:t> самостоятельного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/>
              <a:t>поиска</a:t>
            </a:r>
            <a:r>
              <a:rPr lang="en-US" altLang="en-US" sz="2000" b="1" dirty="0"/>
              <a:t> </a:t>
            </a:r>
            <a:r>
              <a:rPr lang="en-US" altLang="en-US" sz="2000" b="1" dirty="0" err="1" smtClean="0"/>
              <a:t>работы</a:t>
            </a:r>
            <a:endParaRPr lang="en-US" alt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67248" y="653074"/>
            <a:ext cx="6897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5078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z_23cee5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04" y="2083967"/>
            <a:ext cx="7365876" cy="390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/>
          </p:cNvSpPr>
          <p:nvPr/>
        </p:nvSpPr>
        <p:spPr bwMode="auto">
          <a:xfrm>
            <a:off x="4481587" y="6505278"/>
            <a:ext cx="198772" cy="19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fld id="{8D2F2B3F-34B1-4D94-A855-A3DC587DF859}" type="slidenum">
              <a:rPr lang="en-US" altLang="en-US" sz="1266"/>
              <a:pPr/>
              <a:t>18</a:t>
            </a:fld>
            <a:endParaRPr lang="en-US" altLang="en-US" sz="1266"/>
          </a:p>
        </p:txBody>
      </p:sp>
      <p:sp>
        <p:nvSpPr>
          <p:cNvPr id="7171" name="Rectangle 3"/>
          <p:cNvSpPr>
            <a:spLocks/>
          </p:cNvSpPr>
          <p:nvPr/>
        </p:nvSpPr>
        <p:spPr bwMode="auto">
          <a:xfrm>
            <a:off x="1092771" y="1589046"/>
            <a:ext cx="3471336" cy="34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lang="en-US" altLang="en-US"/>
              <a:t>3. Рекомендации друзей/коллег</a:t>
            </a:r>
            <a:endParaRPr lang="en-US" altLang="en-US" sz="1266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323528" y="389276"/>
            <a:ext cx="7215501" cy="37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lang="en-US" altLang="en-US" sz="2000" b="1" dirty="0" err="1"/>
              <a:t>Основные</a:t>
            </a:r>
            <a:r>
              <a:rPr lang="en-US" altLang="en-US" sz="2000" b="1" dirty="0"/>
              <a:t> </a:t>
            </a:r>
            <a:r>
              <a:rPr lang="en-US" altLang="en-US" sz="2000" b="1" dirty="0" err="1" smtClean="0"/>
              <a:t>варианты</a:t>
            </a:r>
            <a:r>
              <a:rPr lang="ru-RU" altLang="en-US" sz="2000" b="1" dirty="0" smtClean="0"/>
              <a:t> самостоятельного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/>
              <a:t>поиска</a:t>
            </a:r>
            <a:r>
              <a:rPr lang="en-US" altLang="en-US" sz="2000" b="1" dirty="0"/>
              <a:t> </a:t>
            </a:r>
            <a:r>
              <a:rPr lang="en-US" altLang="en-US" sz="2000" b="1" dirty="0" err="1" smtClean="0"/>
              <a:t>работы</a:t>
            </a:r>
            <a:endParaRPr lang="en-US" alt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267248" y="653074"/>
            <a:ext cx="6897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3114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LinkedIn-Logo-2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0" y="4276204"/>
            <a:ext cx="3187898" cy="77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4" name="Picture 2" descr="ok_logo_full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365" y="4296296"/>
            <a:ext cx="2654350" cy="73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 descr="vkontakte_ru_logo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 b="32686"/>
          <a:stretch>
            <a:fillRect/>
          </a:stretch>
        </p:blipFill>
        <p:spPr bwMode="auto">
          <a:xfrm>
            <a:off x="706562" y="2738066"/>
            <a:ext cx="3340819" cy="85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 descr="Facebook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67" y="2870895"/>
            <a:ext cx="2749228" cy="5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Rectangle 5"/>
          <p:cNvSpPr>
            <a:spLocks/>
          </p:cNvSpPr>
          <p:nvPr/>
        </p:nvSpPr>
        <p:spPr bwMode="auto">
          <a:xfrm>
            <a:off x="4481587" y="6505278"/>
            <a:ext cx="198772" cy="19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fld id="{10E0A59F-0482-4BA1-B50B-FD817F0FBA08}" type="slidenum">
              <a:rPr lang="en-US" altLang="en-US" sz="1266"/>
              <a:pPr/>
              <a:t>19</a:t>
            </a:fld>
            <a:endParaRPr lang="en-US" altLang="en-US" sz="1266"/>
          </a:p>
        </p:txBody>
      </p:sp>
      <p:sp>
        <p:nvSpPr>
          <p:cNvPr id="8198" name="Rectangle 6"/>
          <p:cNvSpPr>
            <a:spLocks/>
          </p:cNvSpPr>
          <p:nvPr/>
        </p:nvSpPr>
        <p:spPr bwMode="auto">
          <a:xfrm>
            <a:off x="725538" y="1991999"/>
            <a:ext cx="2223687" cy="34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lang="en-US" altLang="en-US"/>
              <a:t>4. Социальные сети</a:t>
            </a:r>
            <a:endParaRPr lang="en-US" altLang="en-US" sz="1266"/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323528" y="389276"/>
            <a:ext cx="7215501" cy="37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lang="en-US" altLang="en-US" sz="2000" b="1" dirty="0" err="1"/>
              <a:t>Основные</a:t>
            </a:r>
            <a:r>
              <a:rPr lang="en-US" altLang="en-US" sz="2000" b="1" dirty="0"/>
              <a:t> </a:t>
            </a:r>
            <a:r>
              <a:rPr lang="en-US" altLang="en-US" sz="2000" b="1" dirty="0" err="1" smtClean="0"/>
              <a:t>варианты</a:t>
            </a:r>
            <a:r>
              <a:rPr lang="ru-RU" altLang="en-US" sz="2000" b="1" dirty="0" smtClean="0"/>
              <a:t> самостоятельного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/>
              <a:t>поиска</a:t>
            </a:r>
            <a:r>
              <a:rPr lang="en-US" altLang="en-US" sz="2000" b="1" dirty="0"/>
              <a:t> </a:t>
            </a:r>
            <a:r>
              <a:rPr lang="en-US" altLang="en-US" sz="2000" b="1" dirty="0" err="1" smtClean="0"/>
              <a:t>работы</a:t>
            </a:r>
            <a:endParaRPr lang="en-US" alt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267248" y="653074"/>
            <a:ext cx="6897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043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7688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2800" b="1" dirty="0" smtClean="0">
                <a:solidFill>
                  <a:srgbClr val="2860A4"/>
                </a:solidFill>
                <a:latin typeface="+mn-lt"/>
                <a:cs typeface="Arial" charset="0"/>
              </a:rPr>
              <a:t/>
            </a:r>
            <a:br>
              <a:rPr lang="ru-RU" sz="2800" b="1" dirty="0" smtClean="0">
                <a:solidFill>
                  <a:srgbClr val="2860A4"/>
                </a:solidFill>
                <a:latin typeface="+mn-lt"/>
                <a:cs typeface="Arial" charset="0"/>
              </a:rPr>
            </a:br>
            <a:r>
              <a:rPr lang="ru-RU" sz="2900" b="1" dirty="0" smtClean="0">
                <a:solidFill>
                  <a:srgbClr val="FF0000"/>
                </a:solidFill>
                <a:latin typeface="+mn-lt"/>
                <a:cs typeface="Arial" charset="0"/>
              </a:rPr>
              <a:t>____________________________________</a:t>
            </a:r>
          </a:p>
        </p:txBody>
      </p:sp>
      <p:sp>
        <p:nvSpPr>
          <p:cNvPr id="16389" name="Номер слайда 3"/>
          <p:cNvSpPr txBox="1">
            <a:spLocks/>
          </p:cNvSpPr>
          <p:nvPr/>
        </p:nvSpPr>
        <p:spPr bwMode="black">
          <a:xfrm>
            <a:off x="8243888" y="6735763"/>
            <a:ext cx="3460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12D7334C-0482-4A75-8077-B31474F45561}" type="slidenum">
              <a:rPr lang="en-US" sz="800">
                <a:solidFill>
                  <a:srgbClr val="191919"/>
                </a:solidFill>
                <a:latin typeface="+mn-lt"/>
              </a:rPr>
              <a:pPr algn="r"/>
              <a:t>2</a:t>
            </a:fld>
            <a:endParaRPr lang="en-US" sz="800">
              <a:solidFill>
                <a:srgbClr val="191919"/>
              </a:solidFill>
              <a:latin typeface="+mn-lt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467544" y="476672"/>
            <a:ext cx="81370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latin typeface="Candara" pitchFamily="34" charset="0"/>
              </a:rPr>
              <a:t>План </a:t>
            </a:r>
            <a:r>
              <a:rPr lang="ru-RU" altLang="ru-RU" b="1" dirty="0" err="1" smtClean="0">
                <a:latin typeface="Candara" pitchFamily="34" charset="0"/>
              </a:rPr>
              <a:t>вебинара</a:t>
            </a:r>
            <a:endParaRPr lang="ru-RU" altLang="ru-RU" b="1" dirty="0">
              <a:latin typeface="Candara" pitchFamily="34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95536" y="1844824"/>
            <a:ext cx="8567638" cy="40324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Мотивация и цель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Осознанная профориентация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Выбор вариантов поиска работы</a:t>
            </a:r>
            <a:endParaRPr lang="ru-RU" sz="2800" noProof="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Составление резюме и сопроводительного письма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AutoNum type="arabicPeriod" startAt="5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Телефонные переговоры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AutoNum type="arabicPeriod" startAt="5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Собеседование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AutoNum type="arabicPeriod" startAt="5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Адаптация на рабочем месте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7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481587" y="6505278"/>
            <a:ext cx="198772" cy="19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fld id="{2380002F-FD02-49A8-ADA0-30DC7730A578}" type="slidenum">
              <a:rPr lang="en-US" altLang="en-US" sz="1266"/>
              <a:pPr/>
              <a:t>20</a:t>
            </a:fld>
            <a:endParaRPr lang="en-US" altLang="en-US" sz="1266"/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542479" y="1688389"/>
            <a:ext cx="1337867" cy="34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lang="en-US" altLang="en-US"/>
              <a:t>5. Интернет</a:t>
            </a:r>
            <a:endParaRPr lang="en-US" altLang="en-US" sz="1266"/>
          </a:p>
        </p:txBody>
      </p:sp>
      <p:pic>
        <p:nvPicPr>
          <p:cNvPr id="9219" name="Picture 3" descr="poisk_rabo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415481"/>
            <a:ext cx="2705695" cy="202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 descr="job_68050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299" y="3190131"/>
            <a:ext cx="3571875" cy="267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323528" y="389276"/>
            <a:ext cx="7215501" cy="37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lang="en-US" altLang="en-US" sz="2000" b="1" dirty="0" err="1"/>
              <a:t>Основные</a:t>
            </a:r>
            <a:r>
              <a:rPr lang="en-US" altLang="en-US" sz="2000" b="1" dirty="0"/>
              <a:t> </a:t>
            </a:r>
            <a:r>
              <a:rPr lang="en-US" altLang="en-US" sz="2000" b="1" dirty="0" err="1" smtClean="0"/>
              <a:t>варианты</a:t>
            </a:r>
            <a:r>
              <a:rPr lang="ru-RU" altLang="en-US" sz="2000" b="1" dirty="0" smtClean="0"/>
              <a:t> самостоятельного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/>
              <a:t>поиска</a:t>
            </a:r>
            <a:r>
              <a:rPr lang="en-US" altLang="en-US" sz="2000" b="1" dirty="0"/>
              <a:t> </a:t>
            </a:r>
            <a:r>
              <a:rPr lang="en-US" altLang="en-US" sz="2000" b="1" dirty="0" err="1" smtClean="0"/>
              <a:t>работы</a:t>
            </a:r>
            <a:endParaRPr lang="en-US" alt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67248" y="653074"/>
            <a:ext cx="6897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9542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4"/>
          <p:cNvSpPr>
            <a:spLocks/>
          </p:cNvSpPr>
          <p:nvPr/>
        </p:nvSpPr>
        <p:spPr bwMode="auto">
          <a:xfrm>
            <a:off x="1343364" y="4484077"/>
            <a:ext cx="1118495" cy="1131277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7" name="Freeform 74"/>
          <p:cNvSpPr>
            <a:spLocks/>
          </p:cNvSpPr>
          <p:nvPr/>
        </p:nvSpPr>
        <p:spPr bwMode="auto">
          <a:xfrm>
            <a:off x="209426" y="4956816"/>
            <a:ext cx="704974" cy="713031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8" name="Freeform 74"/>
          <p:cNvSpPr>
            <a:spLocks/>
          </p:cNvSpPr>
          <p:nvPr/>
        </p:nvSpPr>
        <p:spPr bwMode="auto">
          <a:xfrm>
            <a:off x="3114522" y="6033844"/>
            <a:ext cx="414968" cy="419710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9" name="Freeform 74"/>
          <p:cNvSpPr>
            <a:spLocks/>
          </p:cNvSpPr>
          <p:nvPr/>
        </p:nvSpPr>
        <p:spPr bwMode="auto">
          <a:xfrm>
            <a:off x="2672862" y="5535635"/>
            <a:ext cx="696322" cy="704279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0" name="Freeform 74"/>
          <p:cNvSpPr>
            <a:spLocks/>
          </p:cNvSpPr>
          <p:nvPr/>
        </p:nvSpPr>
        <p:spPr bwMode="auto">
          <a:xfrm>
            <a:off x="2592712" y="5429365"/>
            <a:ext cx="734465" cy="742858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1" name="Freeform 74"/>
          <p:cNvSpPr>
            <a:spLocks/>
          </p:cNvSpPr>
          <p:nvPr/>
        </p:nvSpPr>
        <p:spPr bwMode="auto">
          <a:xfrm>
            <a:off x="3446584" y="4715772"/>
            <a:ext cx="754094" cy="762712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2" name="Freeform 74"/>
          <p:cNvSpPr>
            <a:spLocks/>
          </p:cNvSpPr>
          <p:nvPr/>
        </p:nvSpPr>
        <p:spPr bwMode="auto">
          <a:xfrm>
            <a:off x="492382" y="4102939"/>
            <a:ext cx="1118495" cy="1131277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3" name="Freeform 74"/>
          <p:cNvSpPr>
            <a:spLocks/>
          </p:cNvSpPr>
          <p:nvPr/>
        </p:nvSpPr>
        <p:spPr bwMode="auto">
          <a:xfrm>
            <a:off x="1761922" y="5046785"/>
            <a:ext cx="1043156" cy="1055077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99992" y="3068960"/>
            <a:ext cx="4170362" cy="1728788"/>
          </a:xfrm>
          <a:ln/>
        </p:spPr>
        <p:txBody>
          <a:bodyPr/>
          <a:lstStyle/>
          <a:p>
            <a:pPr eaLnBrk="1" fontAlgn="auto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" charset="0"/>
                <a:cs typeface="Arial" charset="0"/>
              </a:rPr>
              <a:t>Резюме и сопроводительное письмо – </a:t>
            </a:r>
            <a:br>
              <a:rPr lang="ru-RU" sz="3200" dirty="0" smtClean="0">
                <a:latin typeface="Arial" charset="0"/>
                <a:cs typeface="Arial" charset="0"/>
              </a:rPr>
            </a:br>
            <a:r>
              <a:rPr lang="ru-RU" sz="3200" dirty="0" smtClean="0">
                <a:latin typeface="Arial" charset="0"/>
                <a:cs typeface="Arial" charset="0"/>
              </a:rPr>
              <a:t>это важно!</a:t>
            </a:r>
            <a:r>
              <a:rPr lang="ru-RU" sz="3200" dirty="0" smtClean="0">
                <a:latin typeface="Arial" charset="0"/>
                <a:cs typeface="Arial" charset="0"/>
              </a:rPr>
              <a:t/>
            </a:r>
            <a:br>
              <a:rPr lang="ru-RU" sz="3200" dirty="0" smtClean="0">
                <a:latin typeface="Arial" charset="0"/>
                <a:cs typeface="Arial" charset="0"/>
              </a:rPr>
            </a:br>
            <a:r>
              <a:rPr lang="ru-RU" sz="3200" dirty="0" smtClean="0">
                <a:latin typeface="Arial" charset="0"/>
                <a:cs typeface="Arial" charset="0"/>
              </a:rPr>
              <a:t/>
            </a:r>
            <a:br>
              <a:rPr lang="ru-RU" sz="3200" dirty="0" smtClean="0">
                <a:latin typeface="Arial" charset="0"/>
                <a:cs typeface="Arial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1600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</a:b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82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6785" y="30236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 Е </a:t>
            </a:r>
            <a:r>
              <a:rPr lang="ru-RU" sz="2400" b="1" dirty="0">
                <a:solidFill>
                  <a:schemeClr val="bg1"/>
                </a:solidFill>
              </a:rPr>
              <a:t>З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Ю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22867"/>
            <a:ext cx="2543175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75856" y="42210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1772816"/>
            <a:ext cx="2160240" cy="2448272"/>
          </a:xfrm>
          <a:prstGeom prst="rect">
            <a:avLst/>
          </a:prstGeom>
          <a:solidFill>
            <a:schemeClr val="tx2">
              <a:lumMod val="40000"/>
              <a:lumOff val="6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Опыт работы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dirty="0">
                <a:solidFill>
                  <a:schemeClr val="tx2"/>
                </a:solidFill>
              </a:rPr>
              <a:t>по </a:t>
            </a:r>
            <a:r>
              <a:rPr lang="ru-RU" dirty="0" smtClean="0">
                <a:solidFill>
                  <a:schemeClr val="tx2"/>
                </a:solidFill>
              </a:rPr>
              <a:t>трудовой книжке</a:t>
            </a:r>
            <a:endParaRPr lang="ru-RU" dirty="0">
              <a:solidFill>
                <a:schemeClr val="tx2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dirty="0">
                <a:solidFill>
                  <a:schemeClr val="tx2"/>
                </a:solidFill>
              </a:rPr>
              <a:t>без </a:t>
            </a:r>
            <a:r>
              <a:rPr lang="ru-RU" dirty="0" smtClean="0">
                <a:solidFill>
                  <a:schemeClr val="tx2"/>
                </a:solidFill>
              </a:rPr>
              <a:t>трудовой книжки</a:t>
            </a:r>
            <a:endParaRPr lang="ru-RU" dirty="0">
              <a:solidFill>
                <a:schemeClr val="tx2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dirty="0">
                <a:solidFill>
                  <a:schemeClr val="tx2"/>
                </a:solidFill>
              </a:rPr>
              <a:t>практика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1772816"/>
            <a:ext cx="2520280" cy="2448272"/>
          </a:xfrm>
          <a:prstGeom prst="rect">
            <a:avLst/>
          </a:prstGeom>
          <a:solidFill>
            <a:schemeClr val="tx2">
              <a:lumMod val="40000"/>
              <a:lumOff val="6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Ключевые навыки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dirty="0">
                <a:solidFill>
                  <a:schemeClr val="tx2"/>
                </a:solidFill>
              </a:rPr>
              <a:t>п</a:t>
            </a:r>
            <a:r>
              <a:rPr lang="ru-RU" dirty="0" smtClean="0">
                <a:solidFill>
                  <a:schemeClr val="tx2"/>
                </a:solidFill>
              </a:rPr>
              <a:t>рограммы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dirty="0" smtClean="0">
                <a:solidFill>
                  <a:schemeClr val="tx2"/>
                </a:solidFill>
              </a:rPr>
              <a:t>важные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факторы (управление людьми, </a:t>
            </a:r>
            <a:r>
              <a:rPr lang="ru-RU" dirty="0" err="1" smtClean="0">
                <a:solidFill>
                  <a:schemeClr val="tx2"/>
                </a:solidFill>
              </a:rPr>
              <a:t>командность</a:t>
            </a:r>
            <a:r>
              <a:rPr lang="ru-RU" dirty="0" smtClean="0">
                <a:solidFill>
                  <a:schemeClr val="tx2"/>
                </a:solidFill>
              </a:rPr>
              <a:t>, ориентация на результат и т.п.)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7624" y="4581128"/>
            <a:ext cx="3011242" cy="1107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Базовое резюме</a:t>
            </a:r>
            <a:endParaRPr lang="ru-RU" dirty="0"/>
          </a:p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endParaRPr lang="ru-RU" sz="20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2000" dirty="0">
                <a:solidFill>
                  <a:schemeClr val="tx2"/>
                </a:solidFill>
              </a:rPr>
              <a:t>	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164572" y="4973699"/>
            <a:ext cx="392771" cy="20951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246257" y="4973699"/>
            <a:ext cx="392771" cy="20951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13622" y="5253056"/>
            <a:ext cx="2225698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Специальность 1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28124" y="5253057"/>
            <a:ext cx="205550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/>
              <a:t>Специальность </a:t>
            </a:r>
            <a:r>
              <a:rPr lang="ru-RU" sz="1600" b="1" dirty="0" smtClean="0"/>
              <a:t>3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401800" y="4993473"/>
            <a:ext cx="0" cy="27936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85332" y="5253058"/>
            <a:ext cx="1957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/>
              <a:t>Специальность </a:t>
            </a:r>
            <a:r>
              <a:rPr lang="ru-RU" sz="1600" b="1" dirty="0" smtClean="0"/>
              <a:t>2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6043354"/>
            <a:ext cx="72728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/>
              <a:t>Формулировки лучше брать из аналогичных вакансий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395091" y="5723906"/>
            <a:ext cx="4491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!</a:t>
            </a:r>
            <a:r>
              <a:rPr lang="ru-RU" sz="4400" dirty="0"/>
              <a:t> 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156829" y="54787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900" b="1" smtClean="0">
                <a:solidFill>
                  <a:srgbClr val="FF0000"/>
                </a:solidFill>
                <a:latin typeface="+mn-lt"/>
                <a:cs typeface="Arial" charset="0"/>
              </a:rPr>
              <a:t>___________________________________</a:t>
            </a:r>
            <a:endParaRPr lang="ru-RU" sz="2900" b="1" dirty="0" smtClean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327146" y="404664"/>
            <a:ext cx="81370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2400" b="1" dirty="0" smtClean="0"/>
              <a:t>Составление резюме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771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6784" y="302363"/>
            <a:ext cx="3063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Варианты поиска работы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1700808"/>
            <a:ext cx="1544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hh.ru</a:t>
            </a:r>
          </a:p>
          <a:p>
            <a:r>
              <a:rPr lang="en-US" dirty="0" smtClean="0"/>
              <a:t>Superjob.ru</a:t>
            </a:r>
          </a:p>
          <a:p>
            <a:r>
              <a:rPr lang="en-US" dirty="0" smtClean="0"/>
              <a:t>Rabota.ru</a:t>
            </a:r>
          </a:p>
          <a:p>
            <a:r>
              <a:rPr lang="en-US" dirty="0" smtClean="0"/>
              <a:t>Job.ru</a:t>
            </a:r>
          </a:p>
          <a:p>
            <a:r>
              <a:rPr lang="en-US" dirty="0" smtClean="0"/>
              <a:t>Zarplata.ru</a:t>
            </a:r>
          </a:p>
          <a:p>
            <a:r>
              <a:rPr lang="en-US" dirty="0" smtClean="0"/>
              <a:t>Stood.ru</a:t>
            </a:r>
          </a:p>
          <a:p>
            <a:r>
              <a:rPr lang="en-US" dirty="0" smtClean="0"/>
              <a:t>Dislife.ru</a:t>
            </a:r>
            <a:endParaRPr lang="ru-RU" dirty="0" smtClean="0"/>
          </a:p>
          <a:p>
            <a:r>
              <a:rPr lang="en-US" dirty="0" smtClean="0"/>
              <a:t>Free-lance.ru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63" y="5013176"/>
            <a:ext cx="3251551" cy="122688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7479137" y="2242181"/>
            <a:ext cx="1557360" cy="769441"/>
            <a:chOff x="5274458" y="6041328"/>
            <a:chExt cx="3690030" cy="769441"/>
          </a:xfrm>
        </p:grpSpPr>
        <p:sp>
          <p:nvSpPr>
            <p:cNvPr id="15" name="TextBox 14"/>
            <p:cNvSpPr txBox="1"/>
            <p:nvPr/>
          </p:nvSpPr>
          <p:spPr>
            <a:xfrm>
              <a:off x="5507596" y="6248060"/>
              <a:ext cx="345689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dirty="0" smtClean="0"/>
                <a:t>Регулярное обновление резюме</a:t>
              </a:r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274458" y="6041328"/>
              <a:ext cx="21349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400" b="1" dirty="0">
                  <a:solidFill>
                    <a:srgbClr val="FF0000"/>
                  </a:solidFill>
                </a:rPr>
                <a:t>!</a:t>
              </a:r>
              <a:r>
                <a:rPr lang="ru-RU" sz="4400" dirty="0"/>
                <a:t> </a:t>
              </a: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827584" y="4941168"/>
            <a:ext cx="3009239" cy="1722708"/>
          </a:xfrm>
          <a:prstGeom prst="rect">
            <a:avLst/>
          </a:prstGeom>
          <a:solidFill>
            <a:schemeClr val="tx2">
              <a:lumMod val="40000"/>
              <a:lumOff val="6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Сопроводительное письмо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dirty="0" smtClean="0">
                <a:solidFill>
                  <a:schemeClr val="tx2"/>
                </a:solidFill>
              </a:rPr>
              <a:t>Хочу работать именно в ЭТОЙ компании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dirty="0">
                <a:solidFill>
                  <a:schemeClr val="tx2"/>
                </a:solidFill>
              </a:rPr>
              <a:t>Хочу работать именно </a:t>
            </a:r>
            <a:r>
              <a:rPr lang="ru-RU" dirty="0" smtClean="0">
                <a:solidFill>
                  <a:schemeClr val="tx2"/>
                </a:solidFill>
              </a:rPr>
              <a:t>на </a:t>
            </a:r>
            <a:r>
              <a:rPr lang="ru-RU" dirty="0">
                <a:solidFill>
                  <a:schemeClr val="tx2"/>
                </a:solidFill>
              </a:rPr>
              <a:t>ЭТОЙ </a:t>
            </a:r>
            <a:r>
              <a:rPr lang="ru-RU" dirty="0" smtClean="0">
                <a:solidFill>
                  <a:schemeClr val="tx2"/>
                </a:solidFill>
              </a:rPr>
              <a:t>должности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1" y="1321825"/>
            <a:ext cx="5094946" cy="3379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56829" y="54787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900" b="1" smtClean="0">
                <a:solidFill>
                  <a:srgbClr val="FF0000"/>
                </a:solidFill>
                <a:latin typeface="+mn-lt"/>
                <a:cs typeface="Arial" charset="0"/>
              </a:rPr>
              <a:t>___________________________________</a:t>
            </a:r>
            <a:endParaRPr lang="ru-RU" sz="2900" b="1" dirty="0" smtClean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27146" y="404664"/>
            <a:ext cx="81370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2400" b="1" dirty="0" smtClean="0"/>
              <a:t>Сопроводительное письмо и Варианты поиска работы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857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4"/>
          <p:cNvSpPr>
            <a:spLocks/>
          </p:cNvSpPr>
          <p:nvPr/>
        </p:nvSpPr>
        <p:spPr bwMode="auto">
          <a:xfrm>
            <a:off x="1343364" y="4484077"/>
            <a:ext cx="1118495" cy="1131277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7" name="Freeform 74"/>
          <p:cNvSpPr>
            <a:spLocks/>
          </p:cNvSpPr>
          <p:nvPr/>
        </p:nvSpPr>
        <p:spPr bwMode="auto">
          <a:xfrm>
            <a:off x="209426" y="4956816"/>
            <a:ext cx="704974" cy="713031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8" name="Freeform 74"/>
          <p:cNvSpPr>
            <a:spLocks/>
          </p:cNvSpPr>
          <p:nvPr/>
        </p:nvSpPr>
        <p:spPr bwMode="auto">
          <a:xfrm>
            <a:off x="3114522" y="6033844"/>
            <a:ext cx="414968" cy="419710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9" name="Freeform 74"/>
          <p:cNvSpPr>
            <a:spLocks/>
          </p:cNvSpPr>
          <p:nvPr/>
        </p:nvSpPr>
        <p:spPr bwMode="auto">
          <a:xfrm>
            <a:off x="2672862" y="5535635"/>
            <a:ext cx="696322" cy="704279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0" name="Freeform 74"/>
          <p:cNvSpPr>
            <a:spLocks/>
          </p:cNvSpPr>
          <p:nvPr/>
        </p:nvSpPr>
        <p:spPr bwMode="auto">
          <a:xfrm>
            <a:off x="2592712" y="5429365"/>
            <a:ext cx="734465" cy="742858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1" name="Freeform 74"/>
          <p:cNvSpPr>
            <a:spLocks/>
          </p:cNvSpPr>
          <p:nvPr/>
        </p:nvSpPr>
        <p:spPr bwMode="auto">
          <a:xfrm>
            <a:off x="3446584" y="4715772"/>
            <a:ext cx="754094" cy="762712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2" name="Freeform 74"/>
          <p:cNvSpPr>
            <a:spLocks/>
          </p:cNvSpPr>
          <p:nvPr/>
        </p:nvSpPr>
        <p:spPr bwMode="auto">
          <a:xfrm>
            <a:off x="492382" y="4102939"/>
            <a:ext cx="1118495" cy="1131277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3" name="Freeform 74"/>
          <p:cNvSpPr>
            <a:spLocks/>
          </p:cNvSpPr>
          <p:nvPr/>
        </p:nvSpPr>
        <p:spPr bwMode="auto">
          <a:xfrm>
            <a:off x="1761922" y="5046785"/>
            <a:ext cx="1043156" cy="1055077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961899"/>
            <a:ext cx="4170362" cy="1728788"/>
          </a:xfrm>
          <a:ln/>
        </p:spPr>
        <p:txBody>
          <a:bodyPr/>
          <a:lstStyle/>
          <a:p>
            <a:pPr eaLnBrk="1" fontAlgn="auto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dirty="0" smtClean="0">
                <a:latin typeface="Arial" charset="0"/>
                <a:cs typeface="Arial" charset="0"/>
              </a:rPr>
              <a:t>Телефонные переговоры и собеседование</a:t>
            </a:r>
            <a:r>
              <a:rPr lang="ru-RU" sz="2800" dirty="0" smtClean="0">
                <a:latin typeface="Arial" charset="0"/>
                <a:cs typeface="Arial" charset="0"/>
              </a:rPr>
              <a:t/>
            </a:r>
            <a:br>
              <a:rPr lang="ru-RU" sz="2800" dirty="0" smtClean="0">
                <a:latin typeface="Arial" charset="0"/>
                <a:cs typeface="Arial" charset="0"/>
              </a:rPr>
            </a:br>
            <a:r>
              <a:rPr lang="ru-RU" sz="2800" dirty="0" smtClean="0">
                <a:latin typeface="Arial" charset="0"/>
                <a:cs typeface="Arial" charset="0"/>
              </a:rPr>
              <a:t/>
            </a:r>
            <a:br>
              <a:rPr lang="ru-RU" sz="2800" dirty="0" smtClean="0">
                <a:latin typeface="Arial" charset="0"/>
                <a:cs typeface="Arial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1600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</a:b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64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338741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Телефонные переговоры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63" y="4653136"/>
            <a:ext cx="278019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27947" y="2348880"/>
            <a:ext cx="3456384" cy="3096344"/>
          </a:xfrm>
          <a:prstGeom prst="rect">
            <a:avLst/>
          </a:prstGeom>
          <a:solidFill>
            <a:schemeClr val="tx2">
              <a:lumMod val="40000"/>
              <a:lumOff val="6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dirty="0" smtClean="0">
                <a:solidFill>
                  <a:schemeClr val="tx2"/>
                </a:solidFill>
              </a:rPr>
              <a:t>Размять связки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dirty="0" smtClean="0">
                <a:solidFill>
                  <a:schemeClr val="tx2"/>
                </a:solidFill>
              </a:rPr>
              <a:t>Улыбаться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dirty="0" smtClean="0">
                <a:solidFill>
                  <a:schemeClr val="tx2"/>
                </a:solidFill>
              </a:rPr>
              <a:t>Имя собеседника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dirty="0" smtClean="0">
                <a:solidFill>
                  <a:schemeClr val="tx2"/>
                </a:solidFill>
              </a:rPr>
              <a:t>План разговора: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dirty="0" smtClean="0">
                <a:solidFill>
                  <a:schemeClr val="tx2"/>
                </a:solidFill>
              </a:rPr>
              <a:t>Вакансия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dirty="0" smtClean="0">
                <a:solidFill>
                  <a:schemeClr val="tx2"/>
                </a:solidFill>
              </a:rPr>
              <a:t>Где нашел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dirty="0" smtClean="0">
                <a:solidFill>
                  <a:schemeClr val="tx2"/>
                </a:solidFill>
              </a:rPr>
              <a:t>Представиться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dirty="0" smtClean="0">
                <a:solidFill>
                  <a:schemeClr val="tx2"/>
                </a:solidFill>
              </a:rPr>
              <a:t>Вопросы</a:t>
            </a:r>
          </a:p>
          <a:p>
            <a:pPr marL="27432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dirty="0" smtClean="0">
                <a:solidFill>
                  <a:schemeClr val="tx2"/>
                </a:solidFill>
              </a:rPr>
              <a:t>Контроль времени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9844" y="1700808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Самостоятельные переговоры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48340" y="1700808"/>
            <a:ext cx="2916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Переговоры за соискателя</a:t>
            </a:r>
            <a:endParaRPr lang="ru-RU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56829" y="54787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900" b="1" smtClean="0">
                <a:solidFill>
                  <a:srgbClr val="FF0000"/>
                </a:solidFill>
                <a:latin typeface="+mn-lt"/>
                <a:cs typeface="Arial" charset="0"/>
              </a:rPr>
              <a:t>___________________________________</a:t>
            </a:r>
            <a:endParaRPr lang="ru-RU" sz="2900" b="1" dirty="0" smtClean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27146" y="404664"/>
            <a:ext cx="81370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2400" b="1" dirty="0" smtClean="0"/>
              <a:t>Телефонные переговоры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137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2120" y="332656"/>
            <a:ext cx="241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Собеседование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06" y="1712695"/>
            <a:ext cx="293754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14" y="2708920"/>
            <a:ext cx="3206314" cy="3206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99992" y="2348880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САМОСТОЯТЕЛЬНОЕ ПРОХОЖДЕНИЕ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73898" y="4352461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ПОДДЕРЖКОЙ СПЕЦИАЛИСТА</a:t>
            </a:r>
            <a:endParaRPr lang="ru-RU" dirty="0"/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483768" y="5229200"/>
            <a:ext cx="4464495" cy="136485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Рассказ о себе</a:t>
            </a:r>
          </a:p>
          <a:p>
            <a:r>
              <a:rPr lang="ru-RU" sz="2000" dirty="0" smtClean="0"/>
              <a:t>Почему хочу работать в ЭТОЙ компании на ЭТОЙ должности</a:t>
            </a:r>
          </a:p>
          <a:p>
            <a:r>
              <a:rPr lang="ru-RU" sz="2000" dirty="0" smtClean="0"/>
              <a:t>Вопросы по существу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56829" y="54787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900" b="1" smtClean="0">
                <a:solidFill>
                  <a:srgbClr val="FF0000"/>
                </a:solidFill>
                <a:latin typeface="+mn-lt"/>
                <a:cs typeface="Arial" charset="0"/>
              </a:rPr>
              <a:t>___________________________________</a:t>
            </a:r>
            <a:endParaRPr lang="ru-RU" sz="2900" b="1" dirty="0" smtClean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27146" y="404664"/>
            <a:ext cx="81370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2400" b="1" dirty="0" smtClean="0"/>
              <a:t>Собеседование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732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4"/>
          <p:cNvSpPr>
            <a:spLocks/>
          </p:cNvSpPr>
          <p:nvPr/>
        </p:nvSpPr>
        <p:spPr bwMode="auto">
          <a:xfrm>
            <a:off x="1343364" y="4484077"/>
            <a:ext cx="1118495" cy="1131277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7" name="Freeform 74"/>
          <p:cNvSpPr>
            <a:spLocks/>
          </p:cNvSpPr>
          <p:nvPr/>
        </p:nvSpPr>
        <p:spPr bwMode="auto">
          <a:xfrm>
            <a:off x="209426" y="4956816"/>
            <a:ext cx="704974" cy="713031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8" name="Freeform 74"/>
          <p:cNvSpPr>
            <a:spLocks/>
          </p:cNvSpPr>
          <p:nvPr/>
        </p:nvSpPr>
        <p:spPr bwMode="auto">
          <a:xfrm>
            <a:off x="3114522" y="6033844"/>
            <a:ext cx="414968" cy="419710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9" name="Freeform 74"/>
          <p:cNvSpPr>
            <a:spLocks/>
          </p:cNvSpPr>
          <p:nvPr/>
        </p:nvSpPr>
        <p:spPr bwMode="auto">
          <a:xfrm>
            <a:off x="2672862" y="5535635"/>
            <a:ext cx="696322" cy="704279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0" name="Freeform 74"/>
          <p:cNvSpPr>
            <a:spLocks/>
          </p:cNvSpPr>
          <p:nvPr/>
        </p:nvSpPr>
        <p:spPr bwMode="auto">
          <a:xfrm>
            <a:off x="2592712" y="5429365"/>
            <a:ext cx="734465" cy="742858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1" name="Freeform 74"/>
          <p:cNvSpPr>
            <a:spLocks/>
          </p:cNvSpPr>
          <p:nvPr/>
        </p:nvSpPr>
        <p:spPr bwMode="auto">
          <a:xfrm>
            <a:off x="3446584" y="4715772"/>
            <a:ext cx="754094" cy="762712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2" name="Freeform 74"/>
          <p:cNvSpPr>
            <a:spLocks/>
          </p:cNvSpPr>
          <p:nvPr/>
        </p:nvSpPr>
        <p:spPr bwMode="auto">
          <a:xfrm>
            <a:off x="492382" y="4102939"/>
            <a:ext cx="1118495" cy="1131277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3" name="Freeform 74"/>
          <p:cNvSpPr>
            <a:spLocks/>
          </p:cNvSpPr>
          <p:nvPr/>
        </p:nvSpPr>
        <p:spPr bwMode="auto">
          <a:xfrm>
            <a:off x="1761922" y="5046785"/>
            <a:ext cx="1043156" cy="1055077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939789"/>
            <a:ext cx="4170362" cy="1728788"/>
          </a:xfrm>
          <a:ln/>
        </p:spPr>
        <p:txBody>
          <a:bodyPr/>
          <a:lstStyle/>
          <a:p>
            <a:pPr eaLnBrk="1" fontAlgn="auto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dirty="0" smtClean="0">
                <a:latin typeface="Arial" charset="0"/>
                <a:cs typeface="Arial" charset="0"/>
              </a:rPr>
              <a:t>Адаптация на рабочем месте</a:t>
            </a:r>
            <a:r>
              <a:rPr lang="ru-RU" sz="2800" dirty="0" smtClean="0">
                <a:latin typeface="Arial" charset="0"/>
                <a:cs typeface="Arial" charset="0"/>
              </a:rPr>
              <a:t/>
            </a:r>
            <a:br>
              <a:rPr lang="ru-RU" sz="2800" dirty="0" smtClean="0">
                <a:latin typeface="Arial" charset="0"/>
                <a:cs typeface="Arial" charset="0"/>
              </a:rPr>
            </a:br>
            <a:r>
              <a:rPr lang="ru-RU" sz="2800" dirty="0" smtClean="0">
                <a:latin typeface="Arial" charset="0"/>
                <a:cs typeface="Arial" charset="0"/>
              </a:rPr>
              <a:t/>
            </a:r>
            <a:br>
              <a:rPr lang="ru-RU" sz="2800" dirty="0" smtClean="0">
                <a:latin typeface="Arial" charset="0"/>
                <a:cs typeface="Arial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1600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</a:b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25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Адаптация на рабочем месте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64369" y="3921369"/>
            <a:ext cx="3757772" cy="175846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1662" dirty="0">
                <a:latin typeface="+mj-lt"/>
                <a:ea typeface="Times New Roman"/>
                <a:cs typeface="Times New Roman"/>
              </a:rPr>
              <a:t>Страх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1662" dirty="0">
                <a:latin typeface="+mj-lt"/>
                <a:ea typeface="Times New Roman"/>
                <a:cs typeface="Times New Roman"/>
              </a:rPr>
              <a:t>Неуверенность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1662" dirty="0">
                <a:latin typeface="+mj-lt"/>
                <a:ea typeface="Times New Roman"/>
                <a:cs typeface="Times New Roman"/>
              </a:rPr>
              <a:t>Одиночество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ru-RU" sz="1662" dirty="0">
                <a:latin typeface="+mj-lt"/>
                <a:ea typeface="Times New Roman"/>
                <a:cs typeface="Times New Roman"/>
              </a:rPr>
              <a:t>Непонимание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ru-RU" sz="1662" dirty="0">
                <a:latin typeface="+mj-lt"/>
                <a:ea typeface="Times New Roman"/>
                <a:cs typeface="Times New Roman"/>
              </a:rPr>
              <a:t>Несамостоятельность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ru-RU" sz="1292" dirty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ru-RU" sz="1292" dirty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en-US" sz="1292" dirty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2050" name="Picture 2" descr="Se pogosto ukvarjate z reševanjem konfliktov v vašem delovnem okolju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707" y="3147647"/>
            <a:ext cx="3587262" cy="270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creative.su/sites/creative.su/data/XmUserFiles/userfiles/user5171/img_27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64369" y="1459523"/>
            <a:ext cx="3019266" cy="2265591"/>
          </a:xfrm>
          <a:prstGeom prst="rect">
            <a:avLst/>
          </a:prstGeom>
          <a:noFill/>
        </p:spPr>
      </p:pic>
      <p:sp>
        <p:nvSpPr>
          <p:cNvPr id="7" name="Text Placeholder 7"/>
          <p:cNvSpPr txBox="1">
            <a:spLocks/>
          </p:cNvSpPr>
          <p:nvPr/>
        </p:nvSpPr>
        <p:spPr bwMode="gray">
          <a:xfrm>
            <a:off x="633046" y="1670538"/>
            <a:ext cx="4250142" cy="13610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defTabSz="844083" fontAlgn="auto">
              <a:spcBef>
                <a:spcPts val="55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+mj-lt"/>
                <a:ea typeface="Times New Roman"/>
                <a:cs typeface="Times New Roman"/>
              </a:rPr>
              <a:t>Непривычная обстановка</a:t>
            </a:r>
          </a:p>
          <a:p>
            <a:pPr defTabSz="844083" fontAlgn="auto">
              <a:spcBef>
                <a:spcPts val="55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+mj-lt"/>
                <a:ea typeface="Times New Roman"/>
                <a:cs typeface="Times New Roman"/>
              </a:rPr>
              <a:t>Незнакомые люди</a:t>
            </a:r>
          </a:p>
          <a:p>
            <a:pPr defTabSz="844083" fontAlgn="auto">
              <a:spcBef>
                <a:spcPts val="55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+mj-lt"/>
                <a:ea typeface="Times New Roman"/>
                <a:cs typeface="Times New Roman"/>
              </a:rPr>
              <a:t>Новая информация</a:t>
            </a:r>
          </a:p>
          <a:p>
            <a:pPr defTabSz="844083" fontAlgn="auto">
              <a:spcBef>
                <a:spcPts val="55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92" b="1" dirty="0">
              <a:solidFill>
                <a:srgbClr val="00338D"/>
              </a:solidFill>
              <a:latin typeface="Calibri"/>
              <a:ea typeface="Times New Roman"/>
              <a:cs typeface="Times New Roman"/>
            </a:endParaRPr>
          </a:p>
          <a:p>
            <a:pPr defTabSz="844083" fontAlgn="auto">
              <a:spcBef>
                <a:spcPts val="55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92" b="1" dirty="0">
              <a:solidFill>
                <a:srgbClr val="00338D"/>
              </a:solidFill>
              <a:latin typeface="Calibri"/>
              <a:ea typeface="Times New Roman"/>
              <a:cs typeface="Times New Roman"/>
            </a:endParaRPr>
          </a:p>
          <a:p>
            <a:pPr defTabSz="844083" fontAlgn="auto">
              <a:spcBef>
                <a:spcPts val="55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92" b="1" dirty="0">
              <a:solidFill>
                <a:srgbClr val="00338D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0315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Окончание первого рабочего дня</a:t>
            </a:r>
            <a:endParaRPr lang="en-US" dirty="0"/>
          </a:p>
        </p:txBody>
      </p:sp>
      <p:pic>
        <p:nvPicPr>
          <p:cNvPr id="32770" name="Picture 2" descr="Спортивные фотографии 2010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769" y="1459523"/>
            <a:ext cx="5927716" cy="3868615"/>
          </a:xfrm>
          <a:prstGeom prst="rect">
            <a:avLst/>
          </a:prstGeom>
          <a:noFill/>
        </p:spPr>
      </p:pic>
      <p:sp>
        <p:nvSpPr>
          <p:cNvPr id="7" name="Text Placeholder 7"/>
          <p:cNvSpPr txBox="1">
            <a:spLocks/>
          </p:cNvSpPr>
          <p:nvPr/>
        </p:nvSpPr>
        <p:spPr bwMode="gray">
          <a:xfrm>
            <a:off x="1406769" y="5398477"/>
            <a:ext cx="5908431" cy="727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844083" fontAlgn="auto">
              <a:spcBef>
                <a:spcPts val="554"/>
              </a:spcBef>
              <a:spcAft>
                <a:spcPts val="0"/>
              </a:spcAft>
              <a:defRPr/>
            </a:pPr>
            <a:r>
              <a:rPr lang="ru-RU" sz="3323" b="1" dirty="0">
                <a:latin typeface="+mj-lt"/>
                <a:ea typeface="Times New Roman"/>
                <a:cs typeface="Times New Roman"/>
              </a:rPr>
              <a:t>Ты в команде!</a:t>
            </a:r>
          </a:p>
          <a:p>
            <a:pPr defTabSz="844083" fontAlgn="auto">
              <a:spcBef>
                <a:spcPts val="55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92" b="1" dirty="0">
              <a:solidFill>
                <a:srgbClr val="00338D"/>
              </a:solidFill>
              <a:latin typeface="Calibri"/>
              <a:ea typeface="Times New Roman"/>
              <a:cs typeface="Times New Roman"/>
            </a:endParaRPr>
          </a:p>
          <a:p>
            <a:pPr defTabSz="844083" fontAlgn="auto">
              <a:spcBef>
                <a:spcPts val="55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92" b="1" dirty="0">
              <a:solidFill>
                <a:srgbClr val="00338D"/>
              </a:solidFill>
              <a:latin typeface="Calibri"/>
              <a:ea typeface="Times New Roman"/>
              <a:cs typeface="Times New Roman"/>
            </a:endParaRPr>
          </a:p>
          <a:p>
            <a:pPr defTabSz="844083" fontAlgn="auto">
              <a:spcBef>
                <a:spcPts val="55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92" b="1" dirty="0">
              <a:solidFill>
                <a:srgbClr val="00338D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922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8104" y="331200"/>
            <a:ext cx="34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Моральная и техническая поддержка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63" y="1710037"/>
            <a:ext cx="3034266" cy="3034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16798"/>
            <a:ext cx="1826553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09313"/>
            <a:ext cx="2954829" cy="2576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26271"/>
            <a:ext cx="1440160" cy="1358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1999" y="5314430"/>
            <a:ext cx="5138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Поиск работы – это работа!</a:t>
            </a:r>
            <a:endParaRPr lang="ru-RU" sz="32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56829" y="54787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900" b="1" smtClean="0">
                <a:solidFill>
                  <a:srgbClr val="FF0000"/>
                </a:solidFill>
                <a:latin typeface="+mn-lt"/>
                <a:cs typeface="Arial" charset="0"/>
              </a:rPr>
              <a:t>___________________________________</a:t>
            </a:r>
            <a:endParaRPr lang="ru-RU" sz="2900" b="1" dirty="0" smtClean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7146" y="404664"/>
            <a:ext cx="81370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2400" b="1" dirty="0" smtClean="0"/>
              <a:t>Основы успешного трудоустройства: в чем секрет?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515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latin typeface="Arial" charset="0"/>
                <a:cs typeface="Arial" charset="0"/>
              </a:rPr>
              <a:t>Процесс адаптации новых сотрудников</a:t>
            </a:r>
            <a:endParaRPr lang="en-US" sz="1662" dirty="0"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8375" y="2203844"/>
            <a:ext cx="4506667" cy="23915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9846" rIns="49846" bIns="49846"/>
          <a:lstStyle/>
          <a:p>
            <a:pPr marL="105510" indent="-105510">
              <a:spcBef>
                <a:spcPts val="369"/>
              </a:spcBef>
              <a:buClr>
                <a:schemeClr val="tx1"/>
              </a:buClr>
              <a:buSzPct val="120000"/>
              <a:defRPr/>
            </a:pPr>
            <a:endParaRPr lang="en-US" sz="83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96311" y="2212636"/>
            <a:ext cx="2489200" cy="2171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9846" rIns="49846" bIns="49846"/>
          <a:lstStyle/>
          <a:p>
            <a:pPr marL="105510" indent="-105510">
              <a:spcBef>
                <a:spcPts val="185"/>
              </a:spcBef>
              <a:buClr>
                <a:schemeClr val="tx1"/>
              </a:buClr>
              <a:buSzPct val="120000"/>
              <a:defRPr/>
            </a:pPr>
            <a:endParaRPr lang="ru-RU" sz="1108" b="1" dirty="0">
              <a:solidFill>
                <a:schemeClr val="tx1"/>
              </a:solidFill>
            </a:endParaRPr>
          </a:p>
          <a:p>
            <a:pPr marL="105510" indent="-105510">
              <a:spcBef>
                <a:spcPts val="185"/>
              </a:spcBef>
              <a:buClr>
                <a:schemeClr val="tx1"/>
              </a:buClr>
              <a:buSzPct val="120000"/>
              <a:defRPr/>
            </a:pPr>
            <a:r>
              <a:rPr lang="ru-RU" sz="1108" b="1" dirty="0">
                <a:solidFill>
                  <a:schemeClr val="tx1"/>
                </a:solidFill>
              </a:rPr>
              <a:t>Организационная адаптация</a:t>
            </a:r>
            <a:r>
              <a:rPr lang="en-US" sz="1108" b="1" dirty="0">
                <a:solidFill>
                  <a:schemeClr val="tx1"/>
                </a:solidFill>
              </a:rPr>
              <a:t>:</a:t>
            </a:r>
            <a:endParaRPr lang="ru-RU" sz="1108" b="1" dirty="0">
              <a:solidFill>
                <a:schemeClr val="tx1"/>
              </a:solidFill>
            </a:endParaRPr>
          </a:p>
          <a:p>
            <a:pPr marL="105510" indent="-105510">
              <a:spcBef>
                <a:spcPts val="185"/>
              </a:spcBef>
              <a:buClr>
                <a:schemeClr val="tx1"/>
              </a:buClr>
              <a:buSzPct val="120000"/>
              <a:defRPr/>
            </a:pPr>
            <a:endParaRPr lang="en-US" sz="1108" b="1" dirty="0">
              <a:solidFill>
                <a:schemeClr val="tx1"/>
              </a:solidFill>
            </a:endParaRPr>
          </a:p>
          <a:p>
            <a:pPr marL="105510" indent="-105510">
              <a:spcBef>
                <a:spcPts val="185"/>
              </a:spcBef>
              <a:buClr>
                <a:schemeClr val="tx1"/>
              </a:buClr>
              <a:buSzPct val="120000"/>
              <a:buFont typeface="Arial"/>
              <a:buChar char="•"/>
              <a:defRPr/>
            </a:pPr>
            <a:r>
              <a:rPr lang="ru-RU" sz="1108" b="1" dirty="0">
                <a:solidFill>
                  <a:schemeClr val="tx1"/>
                </a:solidFill>
              </a:rPr>
              <a:t>Рабочее место</a:t>
            </a:r>
          </a:p>
          <a:p>
            <a:pPr marL="105510" indent="-105510">
              <a:spcBef>
                <a:spcPts val="185"/>
              </a:spcBef>
              <a:buClr>
                <a:schemeClr val="tx1"/>
              </a:buClr>
              <a:buSzPct val="120000"/>
              <a:buFont typeface="Arial"/>
              <a:buChar char="•"/>
              <a:defRPr/>
            </a:pPr>
            <a:r>
              <a:rPr lang="ru-RU" sz="1108" b="1" dirty="0">
                <a:solidFill>
                  <a:schemeClr val="tx1"/>
                </a:solidFill>
              </a:rPr>
              <a:t>Вводный тренинг</a:t>
            </a:r>
            <a:r>
              <a:rPr lang="en-US" sz="1108" b="1" dirty="0">
                <a:solidFill>
                  <a:schemeClr val="tx1"/>
                </a:solidFill>
              </a:rPr>
              <a:t>: </a:t>
            </a:r>
            <a:r>
              <a:rPr lang="ru-RU" sz="1108" b="1" dirty="0">
                <a:solidFill>
                  <a:schemeClr val="tx1"/>
                </a:solidFill>
              </a:rPr>
              <a:t> корпоративная культура, ценности, атрибуты бренда</a:t>
            </a:r>
            <a:endParaRPr lang="en-US" sz="1108" dirty="0">
              <a:solidFill>
                <a:schemeClr val="tx1"/>
              </a:solidFill>
            </a:endParaRPr>
          </a:p>
          <a:p>
            <a:pPr marL="105510" indent="-105510">
              <a:spcBef>
                <a:spcPts val="185"/>
              </a:spcBef>
              <a:buClr>
                <a:schemeClr val="tx1"/>
              </a:buClr>
              <a:buSzPct val="120000"/>
              <a:buFont typeface="Arial"/>
              <a:buChar char="•"/>
              <a:defRPr/>
            </a:pPr>
            <a:r>
              <a:rPr lang="ru-RU" sz="1108" b="1" dirty="0">
                <a:solidFill>
                  <a:schemeClr val="tx1"/>
                </a:solidFill>
              </a:rPr>
              <a:t>Политики, правила внутреннего трудового распорядка</a:t>
            </a:r>
            <a:endParaRPr lang="en-US" sz="1108" dirty="0">
              <a:solidFill>
                <a:schemeClr val="tx1"/>
              </a:solidFill>
            </a:endParaRPr>
          </a:p>
          <a:p>
            <a:pPr marL="105510" indent="-105510">
              <a:spcBef>
                <a:spcPts val="185"/>
              </a:spcBef>
              <a:buClr>
                <a:schemeClr val="tx1"/>
              </a:buClr>
              <a:buSzPct val="120000"/>
              <a:buFont typeface="Arial"/>
              <a:buChar char="•"/>
              <a:defRPr/>
            </a:pPr>
            <a:r>
              <a:rPr lang="en-US" sz="1108" b="1" dirty="0">
                <a:solidFill>
                  <a:schemeClr val="tx1"/>
                </a:solidFill>
              </a:rPr>
              <a:t> </a:t>
            </a:r>
            <a:r>
              <a:rPr lang="ru-RU" sz="1108" b="1" dirty="0">
                <a:solidFill>
                  <a:schemeClr val="tx1"/>
                </a:solidFill>
              </a:rPr>
              <a:t>Менеджер-наставник, постановка целей развития </a:t>
            </a:r>
            <a:endParaRPr lang="en-US" sz="1108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73873" y="2203842"/>
            <a:ext cx="2346813" cy="1960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9846" rIns="49846" bIns="49846"/>
          <a:lstStyle/>
          <a:p>
            <a:pPr marL="105510" indent="-105510">
              <a:spcBef>
                <a:spcPts val="369"/>
              </a:spcBef>
              <a:buClr>
                <a:schemeClr val="tx1"/>
              </a:buClr>
              <a:buSzPct val="120000"/>
              <a:defRPr/>
            </a:pPr>
            <a:endParaRPr lang="ru-RU" sz="1108" b="1" dirty="0">
              <a:solidFill>
                <a:schemeClr val="tx1"/>
              </a:solidFill>
            </a:endParaRPr>
          </a:p>
          <a:p>
            <a:pPr marL="105510" indent="-105510">
              <a:spcBef>
                <a:spcPts val="369"/>
              </a:spcBef>
              <a:buClr>
                <a:schemeClr val="tx1"/>
              </a:buClr>
              <a:buSzPct val="120000"/>
              <a:defRPr/>
            </a:pPr>
            <a:r>
              <a:rPr lang="ru-RU" sz="1108" b="1" dirty="0">
                <a:solidFill>
                  <a:schemeClr val="tx1"/>
                </a:solidFill>
              </a:rPr>
              <a:t>Профессиональная адаптация:</a:t>
            </a:r>
          </a:p>
          <a:p>
            <a:pPr marL="105510" indent="-105510">
              <a:spcBef>
                <a:spcPts val="369"/>
              </a:spcBef>
              <a:buClr>
                <a:schemeClr val="tx1"/>
              </a:buClr>
              <a:buSzPct val="120000"/>
              <a:defRPr/>
            </a:pPr>
            <a:endParaRPr lang="en-US" sz="1108" b="1" dirty="0">
              <a:solidFill>
                <a:schemeClr val="tx1"/>
              </a:solidFill>
            </a:endParaRPr>
          </a:p>
          <a:p>
            <a:pPr marL="105510" indent="-105510">
              <a:spcBef>
                <a:spcPts val="185"/>
              </a:spcBef>
              <a:buClr>
                <a:schemeClr val="tx1"/>
              </a:buClr>
              <a:buSzPct val="120000"/>
              <a:buFont typeface="Arial"/>
              <a:buChar char="•"/>
              <a:defRPr/>
            </a:pPr>
            <a:r>
              <a:rPr lang="ru-RU" sz="1108" b="1" dirty="0">
                <a:solidFill>
                  <a:schemeClr val="tx1"/>
                </a:solidFill>
              </a:rPr>
              <a:t>Наши услуги, методология  их оказания</a:t>
            </a:r>
            <a:endParaRPr lang="en-US" sz="1108" b="1" dirty="0">
              <a:solidFill>
                <a:schemeClr val="tx1"/>
              </a:solidFill>
            </a:endParaRPr>
          </a:p>
          <a:p>
            <a:pPr marL="105510" indent="-105510">
              <a:spcBef>
                <a:spcPts val="185"/>
              </a:spcBef>
              <a:buClr>
                <a:schemeClr val="tx1"/>
              </a:buClr>
              <a:buSzPct val="120000"/>
              <a:buFont typeface="Arial"/>
              <a:buChar char="•"/>
              <a:defRPr/>
            </a:pPr>
            <a:r>
              <a:rPr lang="ru-RU" sz="1108" b="1" dirty="0">
                <a:solidFill>
                  <a:schemeClr val="tx1"/>
                </a:solidFill>
              </a:rPr>
              <a:t>Обязательные тренинги по </a:t>
            </a:r>
            <a:r>
              <a:rPr lang="ru-RU" sz="1108" b="1" dirty="0" err="1">
                <a:solidFill>
                  <a:schemeClr val="tx1"/>
                </a:solidFill>
              </a:rPr>
              <a:t>риск-менеджменту</a:t>
            </a:r>
            <a:endParaRPr lang="en-US" sz="1108" b="1" dirty="0">
              <a:solidFill>
                <a:schemeClr val="tx1"/>
              </a:solidFill>
            </a:endParaRPr>
          </a:p>
          <a:p>
            <a:pPr marL="105510" indent="-105510">
              <a:spcBef>
                <a:spcPts val="185"/>
              </a:spcBef>
              <a:buClr>
                <a:schemeClr val="tx1"/>
              </a:buClr>
              <a:buSzPct val="120000"/>
              <a:buFont typeface="Arial"/>
              <a:buChar char="•"/>
              <a:defRPr/>
            </a:pPr>
            <a:r>
              <a:rPr lang="ru-RU" sz="1108" b="1" dirty="0">
                <a:solidFill>
                  <a:schemeClr val="tx1"/>
                </a:solidFill>
              </a:rPr>
              <a:t>Профессиональные тренинги</a:t>
            </a:r>
            <a:endParaRPr lang="en-US" sz="1108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1599" y="2203844"/>
            <a:ext cx="2071443" cy="23915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9846" rIns="49846" bIns="49846"/>
          <a:lstStyle/>
          <a:p>
            <a:pPr marL="105510" indent="-105510">
              <a:spcBef>
                <a:spcPts val="369"/>
              </a:spcBef>
              <a:buClr>
                <a:schemeClr val="tx1"/>
              </a:buClr>
              <a:buSzPct val="120000"/>
              <a:defRPr/>
            </a:pPr>
            <a:endParaRPr lang="en-US" sz="1108" b="1" dirty="0">
              <a:solidFill>
                <a:schemeClr val="tx1"/>
              </a:solidFill>
            </a:endParaRPr>
          </a:p>
          <a:p>
            <a:pPr marL="105510" indent="-105510">
              <a:spcBef>
                <a:spcPts val="369"/>
              </a:spcBef>
              <a:buClr>
                <a:schemeClr val="tx1"/>
              </a:buClr>
              <a:buSzPct val="120000"/>
              <a:buFont typeface="Arial"/>
              <a:buChar char="•"/>
              <a:defRPr/>
            </a:pPr>
            <a:r>
              <a:rPr lang="ru-RU" sz="1108" b="1" dirty="0">
                <a:solidFill>
                  <a:schemeClr val="tx1"/>
                </a:solidFill>
              </a:rPr>
              <a:t>Подготовка  к выходу на работу нового сотрудника</a:t>
            </a:r>
          </a:p>
          <a:p>
            <a:pPr marL="105510" indent="-105510">
              <a:spcBef>
                <a:spcPts val="369"/>
              </a:spcBef>
              <a:buClr>
                <a:schemeClr val="tx1"/>
              </a:buClr>
              <a:buSzPct val="120000"/>
              <a:buFont typeface="Arial"/>
              <a:buChar char="•"/>
              <a:defRPr/>
            </a:pPr>
            <a:r>
              <a:rPr lang="ru-RU" sz="1108" b="1" dirty="0">
                <a:solidFill>
                  <a:schemeClr val="tx1"/>
                </a:solidFill>
              </a:rPr>
              <a:t>Информирование коллег, вовлеченных в процесс</a:t>
            </a:r>
          </a:p>
          <a:p>
            <a:pPr marL="105510" indent="-105510">
              <a:spcBef>
                <a:spcPts val="369"/>
              </a:spcBef>
              <a:buClr>
                <a:schemeClr val="tx1"/>
              </a:buClr>
              <a:buSzPct val="120000"/>
              <a:buFont typeface="Arial"/>
              <a:buChar char="•"/>
              <a:defRPr/>
            </a:pPr>
            <a:r>
              <a:rPr lang="ru-RU" sz="1108" b="1" dirty="0">
                <a:solidFill>
                  <a:schemeClr val="tx1"/>
                </a:solidFill>
              </a:rPr>
              <a:t>Формирование представлений о роли нового сотрудника в коллективе</a:t>
            </a:r>
            <a:endParaRPr lang="ru-RU" sz="1108" dirty="0">
              <a:solidFill>
                <a:schemeClr val="tx1"/>
              </a:solidFill>
            </a:endParaRPr>
          </a:p>
          <a:p>
            <a:pPr marL="105510" indent="-105510">
              <a:spcBef>
                <a:spcPts val="369"/>
              </a:spcBef>
              <a:buClr>
                <a:schemeClr val="tx1"/>
              </a:buClr>
              <a:buSzPct val="120000"/>
              <a:buFont typeface="Arial"/>
              <a:buChar char="•"/>
              <a:defRPr/>
            </a:pPr>
            <a:endParaRPr lang="ru-RU" sz="831" dirty="0">
              <a:solidFill>
                <a:schemeClr val="tx1"/>
              </a:solidFill>
            </a:endParaRPr>
          </a:p>
          <a:p>
            <a:pPr marL="105510" indent="-105510">
              <a:spcBef>
                <a:spcPts val="369"/>
              </a:spcBef>
              <a:buClr>
                <a:schemeClr val="tx1"/>
              </a:buClr>
              <a:buSzPct val="120000"/>
              <a:buFont typeface="Arial"/>
              <a:buChar char="•"/>
              <a:defRPr/>
            </a:pPr>
            <a:endParaRPr lang="en-US" sz="83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2888" y="4736027"/>
            <a:ext cx="2084387" cy="11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9846" rIns="49846" bIns="49846"/>
          <a:lstStyle/>
          <a:p>
            <a:pPr>
              <a:spcBef>
                <a:spcPts val="185"/>
              </a:spcBef>
              <a:buClr>
                <a:schemeClr val="tx1"/>
              </a:buClr>
              <a:buSzPct val="120000"/>
              <a:defRPr/>
            </a:pPr>
            <a:r>
              <a:rPr lang="ru-RU" sz="1292" b="1" dirty="0">
                <a:solidFill>
                  <a:schemeClr val="tx1"/>
                </a:solidFill>
              </a:rPr>
              <a:t>Результат: </a:t>
            </a:r>
            <a:br>
              <a:rPr lang="ru-RU" sz="1292" b="1" dirty="0">
                <a:solidFill>
                  <a:schemeClr val="tx1"/>
                </a:solidFill>
              </a:rPr>
            </a:br>
            <a:r>
              <a:rPr lang="ru-RU" sz="1292" dirty="0">
                <a:solidFill>
                  <a:schemeClr val="tx1"/>
                </a:solidFill>
              </a:rPr>
              <a:t>Новый сотрудник уже</a:t>
            </a:r>
            <a:r>
              <a:rPr lang="en-US" sz="1292" dirty="0">
                <a:solidFill>
                  <a:schemeClr val="tx1"/>
                </a:solidFill>
              </a:rPr>
              <a:t> </a:t>
            </a:r>
            <a:r>
              <a:rPr lang="ru-RU" sz="1292" dirty="0">
                <a:solidFill>
                  <a:schemeClr val="tx1"/>
                </a:solidFill>
              </a:rPr>
              <a:t>является частью команды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44500" y="2203844"/>
            <a:ext cx="1990358" cy="23915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9846" rIns="0" bIns="49846"/>
          <a:lstStyle/>
          <a:p>
            <a:pPr marL="105510" indent="-105510">
              <a:spcBef>
                <a:spcPts val="369"/>
              </a:spcBef>
              <a:buClr>
                <a:schemeClr val="tx1"/>
              </a:buClr>
              <a:buSzPct val="120000"/>
              <a:defRPr/>
            </a:pPr>
            <a:endParaRPr lang="ru-RU" sz="1108" b="1" dirty="0">
              <a:solidFill>
                <a:schemeClr val="tx1"/>
              </a:solidFill>
            </a:endParaRPr>
          </a:p>
          <a:p>
            <a:pPr marL="105510" indent="-105510">
              <a:spcBef>
                <a:spcPts val="369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lang="ru-RU" sz="1108" b="1" dirty="0">
                <a:solidFill>
                  <a:schemeClr val="tx1"/>
                </a:solidFill>
              </a:rPr>
              <a:t>Выстраивание отношений с коллегами и клиентами </a:t>
            </a:r>
            <a:endParaRPr lang="en-US" sz="1108" b="1" dirty="0">
              <a:solidFill>
                <a:schemeClr val="tx1"/>
              </a:solidFill>
            </a:endParaRPr>
          </a:p>
          <a:p>
            <a:pPr marL="105510" indent="-105510">
              <a:spcBef>
                <a:spcPts val="369"/>
              </a:spcBef>
              <a:buClr>
                <a:schemeClr val="tx1"/>
              </a:buClr>
              <a:buSzPct val="120000"/>
              <a:buFont typeface="Arial"/>
              <a:buChar char="•"/>
              <a:defRPr/>
            </a:pPr>
            <a:r>
              <a:rPr lang="ru-RU" sz="1108" b="1" dirty="0">
                <a:solidFill>
                  <a:schemeClr val="tx1"/>
                </a:solidFill>
              </a:rPr>
              <a:t>Развитие профессиональных навыков и построение карьеры</a:t>
            </a:r>
          </a:p>
          <a:p>
            <a:pPr marL="105510" indent="-105510">
              <a:spcBef>
                <a:spcPts val="369"/>
              </a:spcBef>
              <a:buClr>
                <a:schemeClr val="tx1"/>
              </a:buClr>
              <a:buSzPct val="120000"/>
              <a:buFont typeface="Arial"/>
              <a:buChar char="•"/>
              <a:defRPr/>
            </a:pPr>
            <a:r>
              <a:rPr lang="ru-RU" sz="1108" b="1" dirty="0">
                <a:solidFill>
                  <a:schemeClr val="tx1"/>
                </a:solidFill>
              </a:rPr>
              <a:t>Получение обратной связи, годовая оценка работы</a:t>
            </a:r>
            <a:endParaRPr lang="en-US" sz="1108" dirty="0">
              <a:solidFill>
                <a:schemeClr val="tx1"/>
              </a:solidFill>
            </a:endParaRPr>
          </a:p>
          <a:p>
            <a:pPr marL="105510" indent="-105510">
              <a:spcBef>
                <a:spcPts val="369"/>
              </a:spcBef>
              <a:buClr>
                <a:schemeClr val="tx1"/>
              </a:buClr>
              <a:buSzPct val="120000"/>
              <a:buFont typeface="Arial"/>
              <a:buChar char="•"/>
              <a:defRPr/>
            </a:pPr>
            <a:endParaRPr lang="en-US" sz="1108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65380" y="4736027"/>
            <a:ext cx="2020887" cy="11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9846" rIns="49846" bIns="49846"/>
          <a:lstStyle/>
          <a:p>
            <a:pPr defTabSz="410318">
              <a:spcBef>
                <a:spcPts val="185"/>
              </a:spcBef>
              <a:defRPr/>
            </a:pPr>
            <a:r>
              <a:rPr lang="ru-RU" sz="1292" b="1" dirty="0" smtClean="0">
                <a:solidFill>
                  <a:srgbClr val="000000"/>
                </a:solidFill>
              </a:rPr>
              <a:t>Результат:</a:t>
            </a:r>
          </a:p>
          <a:p>
            <a:pPr marL="105510" lvl="1" indent="-104045" defTabSz="410318">
              <a:spcBef>
                <a:spcPts val="185"/>
              </a:spcBef>
              <a:buClr>
                <a:schemeClr val="tx1"/>
              </a:buClr>
              <a:buSzPct val="120000"/>
              <a:buFont typeface="Arial" charset="0"/>
              <a:buChar char="•"/>
              <a:defRPr/>
            </a:pPr>
            <a:r>
              <a:rPr lang="ru-RU" sz="1292" dirty="0" smtClean="0">
                <a:solidFill>
                  <a:schemeClr val="tx1"/>
                </a:solidFill>
              </a:rPr>
              <a:t>Вы – значимая часть команды!</a:t>
            </a:r>
            <a:r>
              <a:rPr lang="en-US" sz="1292" dirty="0" smtClean="0">
                <a:solidFill>
                  <a:schemeClr val="tx1"/>
                </a:solidFill>
              </a:rPr>
              <a:t> </a:t>
            </a:r>
            <a:endParaRPr lang="en-US" sz="1292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293380" y="4736027"/>
            <a:ext cx="4506912" cy="11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9846" rIns="49846" bIns="49846" numCol="2"/>
          <a:lstStyle/>
          <a:p>
            <a:pPr>
              <a:spcBef>
                <a:spcPts val="185"/>
              </a:spcBef>
              <a:buClr>
                <a:schemeClr val="tx1"/>
              </a:buClr>
              <a:buSzPct val="120000"/>
              <a:defRPr/>
            </a:pPr>
            <a:r>
              <a:rPr lang="ru-RU" sz="1292" b="1" dirty="0">
                <a:solidFill>
                  <a:schemeClr val="tx1"/>
                </a:solidFill>
              </a:rPr>
              <a:t>Результат:</a:t>
            </a:r>
            <a:endParaRPr lang="en-US" sz="1108" b="1" dirty="0">
              <a:solidFill>
                <a:schemeClr val="tx1"/>
              </a:solidFill>
            </a:endParaRPr>
          </a:p>
          <a:p>
            <a:pPr marL="105510" lvl="1" indent="-104045">
              <a:spcBef>
                <a:spcPts val="185"/>
              </a:spcBef>
              <a:buClr>
                <a:schemeClr val="tx1"/>
              </a:buClr>
              <a:buSzPct val="120000"/>
              <a:buFont typeface="Arial" charset="0"/>
              <a:buChar char="•"/>
              <a:defRPr/>
            </a:pPr>
            <a:r>
              <a:rPr lang="ru-RU" sz="1108" dirty="0">
                <a:solidFill>
                  <a:schemeClr val="tx1"/>
                </a:solidFill>
              </a:rPr>
              <a:t>Вовлеченность в рабочий процесс</a:t>
            </a:r>
            <a:endParaRPr lang="en-US" sz="1108" dirty="0">
              <a:solidFill>
                <a:schemeClr val="tx1"/>
              </a:solidFill>
            </a:endParaRPr>
          </a:p>
          <a:p>
            <a:pPr marL="105510" lvl="1" indent="-104045">
              <a:spcBef>
                <a:spcPts val="185"/>
              </a:spcBef>
              <a:buClr>
                <a:schemeClr val="tx1"/>
              </a:buClr>
              <a:buSzPct val="120000"/>
              <a:buFont typeface="Arial" charset="0"/>
              <a:buChar char="•"/>
              <a:defRPr/>
            </a:pPr>
            <a:r>
              <a:rPr lang="ru-RU" sz="1108" dirty="0">
                <a:solidFill>
                  <a:schemeClr val="tx1"/>
                </a:solidFill>
              </a:rPr>
              <a:t>Взаимодействие с коллегами</a:t>
            </a:r>
          </a:p>
          <a:p>
            <a:pPr marL="105510" lvl="1" indent="-104045">
              <a:spcBef>
                <a:spcPts val="185"/>
              </a:spcBef>
              <a:buClr>
                <a:schemeClr val="tx1"/>
              </a:buClr>
              <a:buSzPct val="120000"/>
              <a:buFont typeface="Arial" charset="0"/>
              <a:buChar char="•"/>
              <a:defRPr/>
            </a:pPr>
            <a:r>
              <a:rPr lang="ru-RU" sz="1108" dirty="0">
                <a:solidFill>
                  <a:schemeClr val="tx1"/>
                </a:solidFill>
              </a:rPr>
              <a:t>Чувство поддержки </a:t>
            </a:r>
          </a:p>
          <a:p>
            <a:pPr marL="105510" lvl="1" indent="-104045">
              <a:spcBef>
                <a:spcPts val="185"/>
              </a:spcBef>
              <a:buClr>
                <a:schemeClr val="tx1"/>
              </a:buClr>
              <a:buSzPct val="120000"/>
              <a:defRPr/>
            </a:pPr>
            <a:endParaRPr lang="ru-RU" sz="1108" dirty="0">
              <a:solidFill>
                <a:schemeClr val="tx1"/>
              </a:solidFill>
            </a:endParaRPr>
          </a:p>
          <a:p>
            <a:pPr marL="105510" lvl="1" indent="-104045">
              <a:spcBef>
                <a:spcPts val="185"/>
              </a:spcBef>
              <a:buClr>
                <a:schemeClr val="tx1"/>
              </a:buClr>
              <a:buSzPct val="120000"/>
              <a:buFont typeface="Arial" charset="0"/>
              <a:buChar char="•"/>
              <a:defRPr/>
            </a:pPr>
            <a:r>
              <a:rPr lang="ru-RU" sz="1108" dirty="0">
                <a:solidFill>
                  <a:schemeClr val="tx1"/>
                </a:solidFill>
              </a:rPr>
              <a:t>Понимание своего функционала </a:t>
            </a:r>
          </a:p>
          <a:p>
            <a:pPr marL="105510" lvl="1" indent="-104045">
              <a:spcBef>
                <a:spcPts val="185"/>
              </a:spcBef>
              <a:buClr>
                <a:schemeClr val="tx1"/>
              </a:buClr>
              <a:buSzPct val="120000"/>
              <a:buFont typeface="Arial" charset="0"/>
              <a:buChar char="•"/>
              <a:defRPr/>
            </a:pPr>
            <a:r>
              <a:rPr lang="ru-RU" sz="1108" dirty="0">
                <a:solidFill>
                  <a:schemeClr val="tx1"/>
                </a:solidFill>
              </a:rPr>
              <a:t>Появление энтузиазма </a:t>
            </a:r>
          </a:p>
          <a:p>
            <a:pPr marL="105510" lvl="1" indent="-104045">
              <a:spcBef>
                <a:spcPts val="185"/>
              </a:spcBef>
              <a:buClr>
                <a:schemeClr val="tx1"/>
              </a:buClr>
              <a:buSzPct val="120000"/>
              <a:buFont typeface="Arial" charset="0"/>
              <a:buChar char="•"/>
              <a:defRPr/>
            </a:pPr>
            <a:r>
              <a:rPr lang="ru-RU" sz="1108" dirty="0">
                <a:solidFill>
                  <a:schemeClr val="tx1"/>
                </a:solidFill>
              </a:rPr>
              <a:t>Приобщение к корпоративной культуре</a:t>
            </a:r>
            <a:r>
              <a:rPr lang="ru-RU" sz="1108" b="1" dirty="0">
                <a:solidFill>
                  <a:schemeClr val="tx1"/>
                </a:solidFill>
              </a:rPr>
              <a:t/>
            </a:r>
            <a:br>
              <a:rPr lang="ru-RU" sz="1108" b="1" dirty="0">
                <a:solidFill>
                  <a:schemeClr val="tx1"/>
                </a:solidFill>
              </a:rPr>
            </a:br>
            <a:endParaRPr lang="ru-RU" sz="1108" b="1" dirty="0">
              <a:solidFill>
                <a:schemeClr val="tx1"/>
              </a:solidFill>
            </a:endParaRPr>
          </a:p>
          <a:p>
            <a:pPr marL="105510" lvl="1" indent="-104045">
              <a:spcBef>
                <a:spcPts val="185"/>
              </a:spcBef>
              <a:buClr>
                <a:schemeClr val="tx1"/>
              </a:buClr>
              <a:buSzPct val="120000"/>
              <a:buFont typeface="Arial" charset="0"/>
              <a:buChar char="•"/>
              <a:defRPr/>
            </a:pPr>
            <a:endParaRPr lang="en-US" sz="831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51599" y="6002119"/>
            <a:ext cx="2833687" cy="31652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anchor="ctr"/>
          <a:lstStyle/>
          <a:p>
            <a:pPr algn="ctr">
              <a:defRPr/>
            </a:pPr>
            <a:r>
              <a:rPr lang="ru-RU" sz="1108" b="1" dirty="0">
                <a:solidFill>
                  <a:schemeClr val="bg1"/>
                </a:solidFill>
              </a:rPr>
              <a:t>Выстраивание отношений</a:t>
            </a:r>
            <a:endParaRPr lang="en-US" sz="1108" b="1" dirty="0">
              <a:solidFill>
                <a:schemeClr val="bg1"/>
              </a:solidFill>
            </a:endParaRPr>
          </a:p>
        </p:txBody>
      </p:sp>
      <p:sp>
        <p:nvSpPr>
          <p:cNvPr id="53" name="Rounded Rectangle 52"/>
          <p:cNvSpPr>
            <a:spLocks noChangeArrowheads="1"/>
          </p:cNvSpPr>
          <p:nvPr/>
        </p:nvSpPr>
        <p:spPr bwMode="auto">
          <a:xfrm>
            <a:off x="151599" y="6337693"/>
            <a:ext cx="2833687" cy="164123"/>
          </a:xfrm>
          <a:prstGeom prst="roundRect">
            <a:avLst>
              <a:gd name="adj" fmla="val 34819"/>
            </a:avLst>
          </a:prstGeom>
          <a:gradFill rotWithShape="0">
            <a:gsLst>
              <a:gs pos="0">
                <a:srgbClr val="CAC5A9"/>
              </a:gs>
              <a:gs pos="70000">
                <a:srgbClr val="FFFFFF"/>
              </a:gs>
              <a:gs pos="100000">
                <a:schemeClr val="bg1"/>
              </a:gs>
            </a:gsLst>
            <a:lin ang="5400000"/>
          </a:gradFill>
          <a:ln w="12700" cap="rnd" algn="ctr">
            <a:noFill/>
            <a:round/>
            <a:headEnd/>
            <a:tailEnd/>
          </a:ln>
        </p:spPr>
        <p:txBody>
          <a:bodyPr lIns="49846" tIns="49846" rIns="49846" bIns="49846" anchor="ctr"/>
          <a:lstStyle/>
          <a:p>
            <a:pPr algn="ctr">
              <a:defRPr/>
            </a:pPr>
            <a:endParaRPr lang="en-US" sz="185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091650" y="6002119"/>
            <a:ext cx="2833687" cy="31652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anchor="ctr"/>
          <a:lstStyle/>
          <a:p>
            <a:pPr algn="ctr">
              <a:defRPr/>
            </a:pPr>
            <a:r>
              <a:rPr lang="ru-RU" sz="1108" b="1" dirty="0">
                <a:sym typeface="Wingdings"/>
              </a:rPr>
              <a:t>Обучение</a:t>
            </a:r>
            <a:endParaRPr lang="en-US" sz="1108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031700" y="6002119"/>
            <a:ext cx="2833687" cy="31652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anchor="ctr"/>
          <a:lstStyle/>
          <a:p>
            <a:pPr algn="ctr">
              <a:defRPr/>
            </a:pPr>
            <a:r>
              <a:rPr lang="ru-RU" sz="1108" b="1" dirty="0">
                <a:solidFill>
                  <a:schemeClr val="bg1"/>
                </a:solidFill>
              </a:rPr>
              <a:t>Карьерное развитие</a:t>
            </a:r>
            <a:endParaRPr lang="en-US" sz="1108" b="1" dirty="0">
              <a:solidFill>
                <a:schemeClr val="bg1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151599" y="1773021"/>
            <a:ext cx="8964612" cy="383931"/>
          </a:xfrm>
          <a:prstGeom prst="rightArrow">
            <a:avLst>
              <a:gd name="adj1" fmla="val 67266"/>
              <a:gd name="adj2" fmla="val 102878"/>
            </a:avLst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anchor="ctr"/>
          <a:lstStyle/>
          <a:p>
            <a:pPr algn="ctr">
              <a:defRPr/>
            </a:pPr>
            <a:endParaRPr lang="en-US" sz="1108"/>
          </a:p>
        </p:txBody>
      </p:sp>
      <p:sp>
        <p:nvSpPr>
          <p:cNvPr id="59" name="Rectangle 58"/>
          <p:cNvSpPr/>
          <p:nvPr/>
        </p:nvSpPr>
        <p:spPr>
          <a:xfrm>
            <a:off x="151599" y="1844824"/>
            <a:ext cx="2087562" cy="24032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anchor="ctr"/>
          <a:lstStyle/>
          <a:p>
            <a:pPr algn="ctr">
              <a:defRPr/>
            </a:pPr>
            <a:r>
              <a:rPr lang="ru-RU" sz="1108" b="1" dirty="0">
                <a:solidFill>
                  <a:schemeClr val="tx1"/>
                </a:solidFill>
              </a:rPr>
              <a:t>Подготовка к адаптации</a:t>
            </a:r>
            <a:endParaRPr lang="en-US" sz="1108" b="1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296311" y="1844824"/>
            <a:ext cx="4508500" cy="24032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anchor="ctr"/>
          <a:lstStyle/>
          <a:p>
            <a:pPr algn="ctr">
              <a:defRPr/>
            </a:pPr>
            <a:r>
              <a:rPr lang="ru-RU" sz="1108" b="1" dirty="0">
                <a:solidFill>
                  <a:schemeClr val="tx1"/>
                </a:solidFill>
              </a:rPr>
              <a:t>Адаптация</a:t>
            </a:r>
            <a:endParaRPr lang="en-US" sz="1108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830212" y="1844824"/>
            <a:ext cx="1930400" cy="24032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anchor="ctr"/>
          <a:lstStyle/>
          <a:p>
            <a:pPr algn="ctr">
              <a:defRPr/>
            </a:pPr>
            <a:r>
              <a:rPr lang="ru-RU" sz="1108" b="1" dirty="0">
                <a:solidFill>
                  <a:schemeClr val="tx1"/>
                </a:solidFill>
              </a:rPr>
              <a:t>Интеграция</a:t>
            </a:r>
            <a:endParaRPr lang="en-US" sz="1108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78624" y="1603035"/>
            <a:ext cx="1433512" cy="240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anchor="ctr"/>
          <a:lstStyle/>
          <a:p>
            <a:pPr algn="ctr">
              <a:defRPr/>
            </a:pPr>
            <a:r>
              <a:rPr lang="ru-RU" sz="1108" b="1" dirty="0">
                <a:solidFill>
                  <a:schemeClr val="tx1"/>
                </a:solidFill>
              </a:rPr>
              <a:t>День 0</a:t>
            </a:r>
            <a:endParaRPr lang="en-US" sz="1108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567899" y="1603035"/>
            <a:ext cx="1965325" cy="240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anchor="ctr"/>
          <a:lstStyle/>
          <a:p>
            <a:pPr algn="ctr">
              <a:defRPr/>
            </a:pPr>
            <a:r>
              <a:rPr lang="ru-RU" sz="1108" b="1" dirty="0">
                <a:solidFill>
                  <a:schemeClr val="tx1"/>
                </a:solidFill>
              </a:rPr>
              <a:t>День 1 - Месяц</a:t>
            </a:r>
            <a:r>
              <a:rPr lang="en-US" sz="1108" b="1" dirty="0">
                <a:solidFill>
                  <a:schemeClr val="tx1"/>
                </a:solidFill>
              </a:rPr>
              <a:t> </a:t>
            </a:r>
            <a:r>
              <a:rPr lang="en-US" sz="1108" b="1" dirty="0">
                <a:solidFill>
                  <a:schemeClr val="tx1"/>
                </a:solidFill>
              </a:rPr>
              <a:t>1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073099" y="1603035"/>
            <a:ext cx="1568450" cy="240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anchor="ctr"/>
          <a:lstStyle/>
          <a:p>
            <a:pPr algn="ctr">
              <a:defRPr/>
            </a:pPr>
            <a:r>
              <a:rPr lang="ru-RU" sz="1108" b="1" dirty="0">
                <a:solidFill>
                  <a:schemeClr val="tx1"/>
                </a:solidFill>
              </a:rPr>
              <a:t>Месяц</a:t>
            </a:r>
            <a:r>
              <a:rPr lang="en-US" sz="1108" b="1" dirty="0">
                <a:solidFill>
                  <a:schemeClr val="tx1"/>
                </a:solidFill>
              </a:rPr>
              <a:t> </a:t>
            </a:r>
            <a:r>
              <a:rPr lang="ru-RU" sz="1108" b="1" dirty="0">
                <a:solidFill>
                  <a:schemeClr val="tx1"/>
                </a:solidFill>
              </a:rPr>
              <a:t>1</a:t>
            </a:r>
            <a:r>
              <a:rPr lang="en-US" sz="1108" b="1" dirty="0">
                <a:solidFill>
                  <a:schemeClr val="tx1"/>
                </a:solidFill>
              </a:rPr>
              <a:t> </a:t>
            </a:r>
            <a:r>
              <a:rPr lang="en-US" sz="1108" b="1" dirty="0">
                <a:solidFill>
                  <a:schemeClr val="tx1"/>
                </a:solidFill>
              </a:rPr>
              <a:t>– </a:t>
            </a:r>
            <a:r>
              <a:rPr lang="ru-RU" sz="1108" b="1" dirty="0">
                <a:solidFill>
                  <a:schemeClr val="tx1"/>
                </a:solidFill>
              </a:rPr>
              <a:t>Год</a:t>
            </a:r>
            <a:r>
              <a:rPr lang="en-US" sz="1108" b="1" dirty="0">
                <a:solidFill>
                  <a:schemeClr val="tx1"/>
                </a:solidFill>
              </a:rPr>
              <a:t> </a:t>
            </a:r>
            <a:r>
              <a:rPr lang="en-US" sz="1108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" name="Rounded Rectangle 52"/>
          <p:cNvSpPr>
            <a:spLocks noChangeArrowheads="1"/>
          </p:cNvSpPr>
          <p:nvPr/>
        </p:nvSpPr>
        <p:spPr bwMode="auto">
          <a:xfrm>
            <a:off x="3091650" y="6337693"/>
            <a:ext cx="2833687" cy="164123"/>
          </a:xfrm>
          <a:prstGeom prst="roundRect">
            <a:avLst>
              <a:gd name="adj" fmla="val 34819"/>
            </a:avLst>
          </a:prstGeom>
          <a:gradFill rotWithShape="0">
            <a:gsLst>
              <a:gs pos="0">
                <a:srgbClr val="CAC5A9"/>
              </a:gs>
              <a:gs pos="70000">
                <a:srgbClr val="FFFFFF"/>
              </a:gs>
              <a:gs pos="100000">
                <a:schemeClr val="bg1"/>
              </a:gs>
            </a:gsLst>
            <a:lin ang="5400000"/>
          </a:gradFill>
          <a:ln w="12700" cap="rnd" algn="ctr">
            <a:noFill/>
            <a:round/>
            <a:headEnd/>
            <a:tailEnd/>
          </a:ln>
        </p:spPr>
        <p:txBody>
          <a:bodyPr lIns="49846" tIns="49846" rIns="49846" bIns="49846" anchor="ctr"/>
          <a:lstStyle/>
          <a:p>
            <a:pPr algn="ctr">
              <a:defRPr/>
            </a:pPr>
            <a:endParaRPr lang="en-US" sz="185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ounded Rectangle 52"/>
          <p:cNvSpPr>
            <a:spLocks noChangeArrowheads="1"/>
          </p:cNvSpPr>
          <p:nvPr/>
        </p:nvSpPr>
        <p:spPr bwMode="auto">
          <a:xfrm>
            <a:off x="6031700" y="6337693"/>
            <a:ext cx="2833687" cy="164123"/>
          </a:xfrm>
          <a:prstGeom prst="roundRect">
            <a:avLst>
              <a:gd name="adj" fmla="val 34819"/>
            </a:avLst>
          </a:prstGeom>
          <a:gradFill rotWithShape="0">
            <a:gsLst>
              <a:gs pos="0">
                <a:srgbClr val="CAC5A9"/>
              </a:gs>
              <a:gs pos="70000">
                <a:srgbClr val="FFFFFF"/>
              </a:gs>
              <a:gs pos="100000">
                <a:schemeClr val="bg1"/>
              </a:gs>
            </a:gsLst>
            <a:lin ang="5400000"/>
          </a:gradFill>
          <a:ln w="12700" cap="rnd" algn="ctr">
            <a:noFill/>
            <a:round/>
            <a:headEnd/>
            <a:tailEnd/>
          </a:ln>
        </p:spPr>
        <p:txBody>
          <a:bodyPr lIns="49846" tIns="49846" rIns="49846" bIns="49846" anchor="ctr"/>
          <a:lstStyle/>
          <a:p>
            <a:pPr algn="ctr">
              <a:defRPr/>
            </a:pPr>
            <a:endParaRPr lang="en-US" sz="185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211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11021" indent="-211021" defTabSz="703402">
              <a:spcBef>
                <a:spcPct val="40000"/>
              </a:spcBef>
            </a:pPr>
            <a:r>
              <a:rPr lang="en-GB" dirty="0" smtClean="0">
                <a:cs typeface="Arial" pitchFamily="34" charset="0"/>
              </a:rPr>
              <a:t>6 </a:t>
            </a:r>
            <a:r>
              <a:rPr lang="ru-RU" dirty="0" smtClean="0">
                <a:cs typeface="Arial" pitchFamily="34" charset="0"/>
              </a:rPr>
              <a:t>составляющих процесса адаптации</a:t>
            </a:r>
            <a:endParaRPr lang="en-GB" dirty="0" smtClean="0"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6665" y="2220640"/>
            <a:ext cx="8229600" cy="4525963"/>
          </a:xfrm>
        </p:spPr>
        <p:txBody>
          <a:bodyPr/>
          <a:lstStyle/>
          <a:p>
            <a:r>
              <a:rPr lang="en-US" sz="1846" dirty="0"/>
              <a:t> </a:t>
            </a:r>
            <a:endParaRPr lang="en-US" sz="1846" dirty="0"/>
          </a:p>
          <a:p>
            <a:endParaRPr lang="en-US" sz="1662" dirty="0"/>
          </a:p>
          <a:p>
            <a:endParaRPr lang="en-US" sz="1662" dirty="0">
              <a:solidFill>
                <a:srgbClr val="000000"/>
              </a:solidFill>
              <a:latin typeface="Calibri"/>
            </a:endParaRPr>
          </a:p>
          <a:p>
            <a:endParaRPr lang="en-US" sz="1662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06540137"/>
              </p:ext>
            </p:extLst>
          </p:nvPr>
        </p:nvGraphicFramePr>
        <p:xfrm>
          <a:off x="923865" y="1700808"/>
          <a:ext cx="7455877" cy="4423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26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4"/>
          <p:cNvSpPr>
            <a:spLocks/>
          </p:cNvSpPr>
          <p:nvPr/>
        </p:nvSpPr>
        <p:spPr bwMode="auto">
          <a:xfrm>
            <a:off x="1343364" y="4484077"/>
            <a:ext cx="1118495" cy="1131277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7" name="Freeform 74"/>
          <p:cNvSpPr>
            <a:spLocks/>
          </p:cNvSpPr>
          <p:nvPr/>
        </p:nvSpPr>
        <p:spPr bwMode="auto">
          <a:xfrm>
            <a:off x="209426" y="4956816"/>
            <a:ext cx="704974" cy="713031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8" name="Freeform 74"/>
          <p:cNvSpPr>
            <a:spLocks/>
          </p:cNvSpPr>
          <p:nvPr/>
        </p:nvSpPr>
        <p:spPr bwMode="auto">
          <a:xfrm>
            <a:off x="3114522" y="6033844"/>
            <a:ext cx="414968" cy="419710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9" name="Freeform 74"/>
          <p:cNvSpPr>
            <a:spLocks/>
          </p:cNvSpPr>
          <p:nvPr/>
        </p:nvSpPr>
        <p:spPr bwMode="auto">
          <a:xfrm>
            <a:off x="2672862" y="5535635"/>
            <a:ext cx="696322" cy="704279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0" name="Freeform 74"/>
          <p:cNvSpPr>
            <a:spLocks/>
          </p:cNvSpPr>
          <p:nvPr/>
        </p:nvSpPr>
        <p:spPr bwMode="auto">
          <a:xfrm>
            <a:off x="2592712" y="5429365"/>
            <a:ext cx="734465" cy="742858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1" name="Freeform 74"/>
          <p:cNvSpPr>
            <a:spLocks/>
          </p:cNvSpPr>
          <p:nvPr/>
        </p:nvSpPr>
        <p:spPr bwMode="auto">
          <a:xfrm>
            <a:off x="3446584" y="4715772"/>
            <a:ext cx="754094" cy="762712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2" name="Freeform 74"/>
          <p:cNvSpPr>
            <a:spLocks/>
          </p:cNvSpPr>
          <p:nvPr/>
        </p:nvSpPr>
        <p:spPr bwMode="auto">
          <a:xfrm>
            <a:off x="492382" y="4102939"/>
            <a:ext cx="1118495" cy="1131277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3" name="Freeform 74"/>
          <p:cNvSpPr>
            <a:spLocks/>
          </p:cNvSpPr>
          <p:nvPr/>
        </p:nvSpPr>
        <p:spPr bwMode="auto">
          <a:xfrm>
            <a:off x="1761922" y="5046785"/>
            <a:ext cx="1043156" cy="1055077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49236" y="3081359"/>
            <a:ext cx="3168352" cy="1656184"/>
          </a:xfrm>
        </p:spPr>
        <p:txBody>
          <a:bodyPr/>
          <a:lstStyle/>
          <a:p>
            <a:r>
              <a:rPr lang="ru-RU" sz="3600" dirty="0" smtClean="0"/>
              <a:t>Ваши </a:t>
            </a:r>
            <a:br>
              <a:rPr lang="ru-RU" sz="3600" dirty="0" smtClean="0"/>
            </a:br>
            <a:r>
              <a:rPr lang="ru-RU" sz="3600" dirty="0" smtClean="0"/>
              <a:t>вопросы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486665" y="1395046"/>
            <a:ext cx="2461846" cy="4220308"/>
          </a:xfrm>
          <a:prstGeom prst="rect">
            <a:avLst/>
          </a:prstGeom>
          <a:noFill/>
        </p:spPr>
        <p:txBody>
          <a:bodyPr wrap="square" lIns="49846" tIns="49846" rIns="49846" bIns="49846" rtlCol="0">
            <a:noAutofit/>
          </a:bodyPr>
          <a:lstStyle/>
          <a:p>
            <a:r>
              <a:rPr lang="en-US" sz="27693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84E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410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3909" y="4039877"/>
            <a:ext cx="4170004" cy="1728192"/>
          </a:xfrm>
        </p:spPr>
        <p:txBody>
          <a:bodyPr/>
          <a:lstStyle/>
          <a:p>
            <a:r>
              <a:rPr lang="ru-RU" sz="4062" dirty="0" smtClean="0"/>
              <a:t>Спасибо за внимание</a:t>
            </a:r>
            <a:r>
              <a:rPr lang="en-US" sz="4062" dirty="0" smtClean="0"/>
              <a:t>!</a:t>
            </a:r>
            <a:endParaRPr lang="en-US" dirty="0"/>
          </a:p>
        </p:txBody>
      </p:sp>
      <p:sp>
        <p:nvSpPr>
          <p:cNvPr id="6" name="Freeform 74"/>
          <p:cNvSpPr>
            <a:spLocks/>
          </p:cNvSpPr>
          <p:nvPr/>
        </p:nvSpPr>
        <p:spPr bwMode="auto">
          <a:xfrm>
            <a:off x="1343364" y="4484077"/>
            <a:ext cx="1118495" cy="1131277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7" name="Freeform 74"/>
          <p:cNvSpPr>
            <a:spLocks/>
          </p:cNvSpPr>
          <p:nvPr/>
        </p:nvSpPr>
        <p:spPr bwMode="auto">
          <a:xfrm>
            <a:off x="209426" y="4956816"/>
            <a:ext cx="704974" cy="713031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8" name="Freeform 74"/>
          <p:cNvSpPr>
            <a:spLocks/>
          </p:cNvSpPr>
          <p:nvPr/>
        </p:nvSpPr>
        <p:spPr bwMode="auto">
          <a:xfrm>
            <a:off x="3114522" y="6033844"/>
            <a:ext cx="414968" cy="419710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9" name="Freeform 74"/>
          <p:cNvSpPr>
            <a:spLocks/>
          </p:cNvSpPr>
          <p:nvPr/>
        </p:nvSpPr>
        <p:spPr bwMode="auto">
          <a:xfrm>
            <a:off x="2672862" y="5535635"/>
            <a:ext cx="696322" cy="704279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0" name="Freeform 74"/>
          <p:cNvSpPr>
            <a:spLocks/>
          </p:cNvSpPr>
          <p:nvPr/>
        </p:nvSpPr>
        <p:spPr bwMode="auto">
          <a:xfrm>
            <a:off x="2592712" y="5429365"/>
            <a:ext cx="734465" cy="742858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1" name="Freeform 74"/>
          <p:cNvSpPr>
            <a:spLocks/>
          </p:cNvSpPr>
          <p:nvPr/>
        </p:nvSpPr>
        <p:spPr bwMode="auto">
          <a:xfrm>
            <a:off x="3446584" y="4715772"/>
            <a:ext cx="754094" cy="762712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2" name="Freeform 74"/>
          <p:cNvSpPr>
            <a:spLocks/>
          </p:cNvSpPr>
          <p:nvPr/>
        </p:nvSpPr>
        <p:spPr bwMode="auto">
          <a:xfrm>
            <a:off x="492382" y="4102939"/>
            <a:ext cx="1118495" cy="1131277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3" name="Freeform 74"/>
          <p:cNvSpPr>
            <a:spLocks/>
          </p:cNvSpPr>
          <p:nvPr/>
        </p:nvSpPr>
        <p:spPr bwMode="auto">
          <a:xfrm>
            <a:off x="1761922" y="5046785"/>
            <a:ext cx="1043156" cy="1055077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4128" y="242088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>
              <a:buSzPct val="99000"/>
            </a:pPr>
            <a:r>
              <a:rPr lang="ru-RU" sz="1600" b="1" u="sng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Контакты:</a:t>
            </a:r>
          </a:p>
          <a:p>
            <a:pPr marL="0" lvl="2">
              <a:buSzPct val="99000"/>
            </a:pPr>
            <a:r>
              <a:rPr lang="ru-RU" sz="1600" b="1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Людмила </a:t>
            </a:r>
            <a:r>
              <a:rPr lang="ru-RU" sz="1600" b="1" dirty="0">
                <a:solidFill>
                  <a:schemeClr val="bg1"/>
                </a:solidFill>
                <a:latin typeface="Arial"/>
                <a:cs typeface="Arial" pitchFamily="34" charset="0"/>
              </a:rPr>
              <a:t>Фомина</a:t>
            </a:r>
            <a:endParaRPr lang="en-US" sz="1600" b="1" dirty="0">
              <a:solidFill>
                <a:schemeClr val="bg1"/>
              </a:solidFill>
              <a:latin typeface="Arial"/>
              <a:cs typeface="Arial" pitchFamily="34" charset="0"/>
            </a:endParaRPr>
          </a:p>
          <a:p>
            <a:pPr marL="0" lvl="2">
              <a:buSzPct val="99000"/>
            </a:pPr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8 </a:t>
            </a:r>
            <a:r>
              <a:rPr lang="en-US" sz="1600" b="1" dirty="0">
                <a:solidFill>
                  <a:schemeClr val="bg1"/>
                </a:solidFill>
                <a:latin typeface="Arial"/>
                <a:cs typeface="Arial" pitchFamily="34" charset="0"/>
              </a:rPr>
              <a:t>910 10 22 675</a:t>
            </a:r>
            <a:r>
              <a:rPr lang="ru-RU" sz="1600" b="1" dirty="0">
                <a:solidFill>
                  <a:schemeClr val="bg1"/>
                </a:solidFill>
                <a:latin typeface="Arial"/>
                <a:cs typeface="Arial" pitchFamily="34" charset="0"/>
              </a:rPr>
              <a:t>, </a:t>
            </a:r>
            <a:endParaRPr lang="ru-RU" sz="1600" b="1" dirty="0" smtClean="0">
              <a:solidFill>
                <a:schemeClr val="bg1"/>
              </a:solidFill>
              <a:latin typeface="Arial"/>
              <a:cs typeface="Arial" pitchFamily="34" charset="0"/>
            </a:endParaRPr>
          </a:p>
          <a:p>
            <a:pPr marL="0" lvl="2">
              <a:buSzPct val="99000"/>
            </a:pPr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LFomina@kpmg.ru</a:t>
            </a:r>
            <a:endParaRPr lang="en-US" sz="1600" b="1" dirty="0">
              <a:solidFill>
                <a:schemeClr val="bg1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348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8" y="4537676"/>
            <a:ext cx="1245376" cy="186397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1" y="2432125"/>
            <a:ext cx="421005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0" y="34563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План ступенчатой работы по ИТ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2974" y="5661248"/>
            <a:ext cx="5955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Мотивация и цель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088162" y="4839164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Выбор вариантов поиска работы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4368400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Составление резюме и сопроводительного письма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035229" y="3914542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Телефонные переговоры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521247" y="342900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Собеседование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606824" y="5206671"/>
            <a:ext cx="4719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Профориентация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112679" y="3007088"/>
            <a:ext cx="3708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Адаптация на рабочем месте</a:t>
            </a:r>
            <a:endParaRPr lang="ru-RU" sz="16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56829" y="54787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900" b="1" dirty="0" smtClean="0">
                <a:solidFill>
                  <a:srgbClr val="FF0000"/>
                </a:solidFill>
                <a:latin typeface="+mn-lt"/>
                <a:cs typeface="Arial" charset="0"/>
              </a:rPr>
              <a:t>___________________________________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708084" y="427365"/>
            <a:ext cx="8137078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2400" b="1" dirty="0"/>
              <a:t>Этапы успешного поиска работы</a:t>
            </a:r>
          </a:p>
          <a:p>
            <a:pPr>
              <a:buNone/>
            </a:pPr>
            <a:endParaRPr lang="ru-RU" sz="24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45" y="1327667"/>
            <a:ext cx="2699792" cy="1818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239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4"/>
          <p:cNvSpPr>
            <a:spLocks/>
          </p:cNvSpPr>
          <p:nvPr/>
        </p:nvSpPr>
        <p:spPr bwMode="auto">
          <a:xfrm>
            <a:off x="1343364" y="4484077"/>
            <a:ext cx="1118495" cy="1131277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7" name="Freeform 74"/>
          <p:cNvSpPr>
            <a:spLocks/>
          </p:cNvSpPr>
          <p:nvPr/>
        </p:nvSpPr>
        <p:spPr bwMode="auto">
          <a:xfrm>
            <a:off x="209426" y="4956816"/>
            <a:ext cx="704974" cy="713031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8" name="Freeform 74"/>
          <p:cNvSpPr>
            <a:spLocks/>
          </p:cNvSpPr>
          <p:nvPr/>
        </p:nvSpPr>
        <p:spPr bwMode="auto">
          <a:xfrm>
            <a:off x="3114522" y="6033844"/>
            <a:ext cx="414968" cy="419710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9" name="Freeform 74"/>
          <p:cNvSpPr>
            <a:spLocks/>
          </p:cNvSpPr>
          <p:nvPr/>
        </p:nvSpPr>
        <p:spPr bwMode="auto">
          <a:xfrm>
            <a:off x="2672862" y="5535635"/>
            <a:ext cx="696322" cy="704279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0" name="Freeform 74"/>
          <p:cNvSpPr>
            <a:spLocks/>
          </p:cNvSpPr>
          <p:nvPr/>
        </p:nvSpPr>
        <p:spPr bwMode="auto">
          <a:xfrm>
            <a:off x="2592712" y="5429365"/>
            <a:ext cx="734465" cy="742858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1" name="Freeform 74"/>
          <p:cNvSpPr>
            <a:spLocks/>
          </p:cNvSpPr>
          <p:nvPr/>
        </p:nvSpPr>
        <p:spPr bwMode="auto">
          <a:xfrm>
            <a:off x="3446584" y="4715772"/>
            <a:ext cx="754094" cy="762712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2" name="Freeform 74"/>
          <p:cNvSpPr>
            <a:spLocks/>
          </p:cNvSpPr>
          <p:nvPr/>
        </p:nvSpPr>
        <p:spPr bwMode="auto">
          <a:xfrm>
            <a:off x="492382" y="4102939"/>
            <a:ext cx="1118495" cy="1131277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98C6EA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3" name="Freeform 74"/>
          <p:cNvSpPr>
            <a:spLocks/>
          </p:cNvSpPr>
          <p:nvPr/>
        </p:nvSpPr>
        <p:spPr bwMode="auto">
          <a:xfrm>
            <a:off x="1761922" y="5046785"/>
            <a:ext cx="1043156" cy="1055077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50" y="0"/>
              </a:cxn>
              <a:cxn ang="0">
                <a:pos x="247" y="354"/>
              </a:cxn>
              <a:cxn ang="0">
                <a:pos x="0" y="354"/>
              </a:cxn>
              <a:cxn ang="0">
                <a:pos x="102" y="0"/>
              </a:cxn>
            </a:cxnLst>
            <a:rect l="0" t="0" r="r" b="b"/>
            <a:pathLst>
              <a:path w="350" h="354">
                <a:moveTo>
                  <a:pt x="102" y="0"/>
                </a:moveTo>
                <a:lnTo>
                  <a:pt x="350" y="0"/>
                </a:lnTo>
                <a:lnTo>
                  <a:pt x="247" y="354"/>
                </a:lnTo>
                <a:lnTo>
                  <a:pt x="0" y="354"/>
                </a:lnTo>
                <a:lnTo>
                  <a:pt x="102" y="0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4008" y="2986984"/>
            <a:ext cx="4170362" cy="1728788"/>
          </a:xfrm>
          <a:ln/>
        </p:spPr>
        <p:txBody>
          <a:bodyPr/>
          <a:lstStyle/>
          <a:p>
            <a:pPr eaLnBrk="1" fontAlgn="auto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dirty="0" smtClean="0">
                <a:latin typeface="Arial" charset="0"/>
                <a:cs typeface="Arial" charset="0"/>
              </a:rPr>
              <a:t>Мотивация и целеполагание</a:t>
            </a:r>
            <a:r>
              <a:rPr lang="ru-RU" sz="2800" dirty="0" smtClean="0">
                <a:latin typeface="Arial" charset="0"/>
                <a:cs typeface="Arial" charset="0"/>
              </a:rPr>
              <a:t/>
            </a:r>
            <a:br>
              <a:rPr lang="ru-RU" sz="2800" dirty="0" smtClean="0">
                <a:latin typeface="Arial" charset="0"/>
                <a:cs typeface="Arial" charset="0"/>
              </a:rPr>
            </a:br>
            <a:r>
              <a:rPr lang="ru-RU" sz="2800" dirty="0" smtClean="0">
                <a:latin typeface="Arial" charset="0"/>
                <a:cs typeface="Arial" charset="0"/>
              </a:rPr>
              <a:t/>
            </a:r>
            <a:br>
              <a:rPr lang="ru-RU" sz="2800" dirty="0" smtClean="0">
                <a:latin typeface="Arial" charset="0"/>
                <a:cs typeface="Arial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1600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</a:b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0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56829" y="54787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900" b="1" dirty="0" smtClean="0">
                <a:solidFill>
                  <a:srgbClr val="FF0000"/>
                </a:solidFill>
                <a:latin typeface="+mn-lt"/>
                <a:cs typeface="Arial" charset="0"/>
              </a:rPr>
              <a:t>___________________________________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708084" y="427365"/>
            <a:ext cx="2991436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2400" b="1" dirty="0" smtClean="0"/>
              <a:t>Личный </a:t>
            </a:r>
            <a:r>
              <a:rPr lang="en-US" sz="2400" b="1" dirty="0" smtClean="0"/>
              <a:t>SWOT-</a:t>
            </a:r>
            <a:r>
              <a:rPr lang="ru-RU" sz="2400" b="1" dirty="0" smtClean="0"/>
              <a:t>анализ</a:t>
            </a:r>
            <a:endParaRPr lang="ru-RU" sz="2400" b="1" dirty="0"/>
          </a:p>
          <a:p>
            <a:pPr>
              <a:buNone/>
            </a:pPr>
            <a:endParaRPr lang="ru-RU" sz="24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92150" y="1420813"/>
            <a:ext cx="82089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en-US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195736" y="1420813"/>
            <a:ext cx="39068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dirty="0"/>
              <a:t>Жизненные приоритеты и миссия:</a:t>
            </a:r>
            <a:br>
              <a:rPr lang="ru-RU" altLang="en-US" b="1" dirty="0"/>
            </a:br>
            <a:endParaRPr lang="ru-RU" altLang="en-US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3729261" y="2159794"/>
            <a:ext cx="839787" cy="52228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293767" y="2805856"/>
            <a:ext cx="3776662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Ищем миссию: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- ТОП 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20 любимых дел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- Мое 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идеальное окружение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Мой 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идеальный </a:t>
            </a: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день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- Мои </a:t>
            </a: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ценности</a:t>
            </a:r>
            <a:endParaRPr lang="ru-RU" sz="2400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- 5 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жизней, которые я бы хотел(а) прожить?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- 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SWOT </a:t>
            </a:r>
            <a:r>
              <a:rPr lang="en-US" sz="2400" dirty="0">
                <a:solidFill>
                  <a:schemeClr val="tx1"/>
                </a:solidFill>
                <a:latin typeface="Arial Narrow" pitchFamily="34" charset="0"/>
              </a:rPr>
              <a:t>(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достижения и возможности) </a:t>
            </a:r>
          </a:p>
        </p:txBody>
      </p:sp>
    </p:spTree>
    <p:extLst>
      <p:ext uri="{BB962C8B-B14F-4D97-AF65-F5344CB8AC3E}">
        <p14:creationId xmlns:p14="http://schemas.microsoft.com/office/powerpoint/2010/main" val="325436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1920" y="34563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План ступенчатой работы по ИТ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56829" y="54787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900" b="1" dirty="0" smtClean="0">
                <a:solidFill>
                  <a:srgbClr val="FF0000"/>
                </a:solidFill>
                <a:latin typeface="+mn-lt"/>
                <a:cs typeface="Arial" charset="0"/>
              </a:rPr>
              <a:t>___________________________________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708084" y="427365"/>
            <a:ext cx="8137078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2400" b="1" dirty="0" smtClean="0"/>
              <a:t>Личный </a:t>
            </a:r>
            <a:r>
              <a:rPr lang="en-US" sz="2400" b="1" dirty="0" smtClean="0"/>
              <a:t>SWOT-</a:t>
            </a:r>
            <a:r>
              <a:rPr lang="ru-RU" sz="2400" b="1" dirty="0" smtClean="0"/>
              <a:t>анализ</a:t>
            </a:r>
            <a:endParaRPr lang="ru-RU" sz="2400" b="1" dirty="0"/>
          </a:p>
          <a:p>
            <a:pPr>
              <a:buNone/>
            </a:pPr>
            <a:endParaRPr lang="ru-RU" sz="2400" b="1" dirty="0"/>
          </a:p>
        </p:txBody>
      </p:sp>
      <p:graphicFrame>
        <p:nvGraphicFramePr>
          <p:cNvPr id="15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424357"/>
              </p:ext>
            </p:extLst>
          </p:nvPr>
        </p:nvGraphicFramePr>
        <p:xfrm>
          <a:off x="1547664" y="1772816"/>
          <a:ext cx="6096000" cy="484663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48000"/>
                <a:gridCol w="3048000"/>
              </a:tblGrid>
              <a:tr h="256048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Мои сильные стороны</a:t>
                      </a:r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endParaRPr lang="ru-RU" sz="1800" dirty="0" smtClean="0"/>
                    </a:p>
                  </a:txBody>
                  <a:tcPr marT="45723" marB="4572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Мои слабые стороны</a:t>
                      </a:r>
                      <a:endParaRPr lang="ru-RU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15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Мои возможности</a:t>
                      </a:r>
                    </a:p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endParaRPr lang="ru-RU" sz="1800" b="1" dirty="0"/>
                    </a:p>
                  </a:txBody>
                  <a:tcPr marT="45723" marB="4572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Мои риски</a:t>
                      </a:r>
                      <a:endParaRPr lang="ru-RU" sz="1800" b="1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0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1920" y="34563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План ступенчатой работы по ИТ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56829" y="54787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900" b="1" dirty="0" smtClean="0">
                <a:solidFill>
                  <a:srgbClr val="FF0000"/>
                </a:solidFill>
                <a:latin typeface="+mn-lt"/>
                <a:cs typeface="Arial" charset="0"/>
              </a:rPr>
              <a:t>___________________________________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708084" y="427365"/>
            <a:ext cx="8137078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2400" b="1" dirty="0" smtClean="0"/>
              <a:t>ПОСТАНОВКА ЛИЧНОЙ </a:t>
            </a:r>
            <a:r>
              <a:rPr lang="en-US" sz="2400" b="1" dirty="0" smtClean="0"/>
              <a:t>SMART</a:t>
            </a:r>
            <a:r>
              <a:rPr lang="ru-RU" sz="2400" b="1" dirty="0" smtClean="0"/>
              <a:t>-ЦЕЛИ</a:t>
            </a:r>
            <a:endParaRPr lang="ru-RU" sz="2400" b="1" dirty="0"/>
          </a:p>
          <a:p>
            <a:pPr>
              <a:buNone/>
            </a:pPr>
            <a:endParaRPr lang="ru-RU" sz="2400" b="1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11213" y="1339722"/>
            <a:ext cx="777716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2000" b="1" dirty="0" smtClean="0">
                <a:latin typeface="Arial Narrow" panose="020B0606020202030204" pitchFamily="34" charset="0"/>
              </a:rPr>
              <a:t>ЦЕЛЬ ДОЛЖНА БЫТЬ</a:t>
            </a:r>
            <a:r>
              <a:rPr lang="ru-RU" altLang="en-US" sz="2000" dirty="0" smtClean="0">
                <a:latin typeface="Arial Narrow" panose="020B0606020202030204" pitchFamily="34" charset="0"/>
              </a:rPr>
              <a:t>:</a:t>
            </a:r>
          </a:p>
          <a:p>
            <a:endParaRPr lang="ru-RU" altLang="en-US" sz="2000" dirty="0">
              <a:latin typeface="Arial Narrow" panose="020B0606020202030204" pitchFamily="34" charset="0"/>
            </a:endParaRPr>
          </a:p>
          <a:p>
            <a:pPr>
              <a:buFontTx/>
              <a:buAutoNum type="arabicPeriod"/>
            </a:pPr>
            <a:r>
              <a:rPr lang="ru-RU" altLang="en-US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2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</a:t>
            </a:r>
            <a:r>
              <a:rPr lang="ru-RU" alt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PECIFIC </a:t>
            </a:r>
            <a:r>
              <a:rPr lang="ru-RU" alt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altLang="en-US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К</a:t>
            </a:r>
            <a:r>
              <a:rPr lang="ru-RU" alt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онкретная) – цель содержит четкое название итогового результата, либо четко сформулированную идею</a:t>
            </a:r>
          </a:p>
          <a:p>
            <a:pPr>
              <a:buFontTx/>
              <a:buAutoNum type="arabicPeriod"/>
            </a:pPr>
            <a:endParaRPr lang="ru-RU" altLang="en-US" sz="20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ru-RU" altLang="en-US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2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ru-RU" alt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EASURABLE </a:t>
            </a:r>
            <a:r>
              <a:rPr lang="ru-RU" alt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altLang="en-US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  <a:r>
              <a:rPr lang="ru-RU" alt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змеримая) — цель должна содержать меры измерения. Например: количество, критерии качества и </a:t>
            </a:r>
            <a:r>
              <a:rPr lang="ru-RU" altLang="en-US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др</a:t>
            </a:r>
            <a:endParaRPr lang="ru-RU" altLang="en-US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endParaRPr lang="ru-RU" altLang="en-US" sz="2000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>
              <a:buFontTx/>
              <a:buAutoNum type="arabicPeriod"/>
            </a:pPr>
            <a:r>
              <a:rPr lang="ru-RU" altLang="en-US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2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</a:t>
            </a:r>
            <a:r>
              <a:rPr lang="ru-RU" alt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GREED </a:t>
            </a:r>
            <a:r>
              <a:rPr lang="ru-RU" alt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altLang="en-US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</a:t>
            </a:r>
            <a:r>
              <a:rPr lang="ru-RU" alt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огласованная) — цель согласована в Вашими персональными интересами и условиями проекта</a:t>
            </a:r>
          </a:p>
          <a:p>
            <a:pPr>
              <a:buFontTx/>
              <a:buAutoNum type="arabicPeriod"/>
            </a:pPr>
            <a:endParaRPr lang="ru-RU" altLang="en-US" sz="2000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>
              <a:buFontTx/>
              <a:buAutoNum type="arabicPeriod"/>
            </a:pPr>
            <a:r>
              <a:rPr lang="ru-RU" altLang="en-US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2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</a:t>
            </a:r>
            <a:r>
              <a:rPr lang="ru-RU" alt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EALISTIC </a:t>
            </a:r>
            <a:r>
              <a:rPr lang="ru-RU" alt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altLang="en-US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</a:t>
            </a:r>
            <a:r>
              <a:rPr lang="ru-RU" alt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еальная) — цель адекватна ситуации: не завышена/ не занижена.  </a:t>
            </a:r>
          </a:p>
          <a:p>
            <a:pPr>
              <a:buFontTx/>
              <a:buAutoNum type="arabicPeriod"/>
            </a:pPr>
            <a:endParaRPr lang="ru-RU" altLang="en-US" sz="2000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>
              <a:buFontTx/>
              <a:buAutoNum type="arabicPeriod"/>
            </a:pPr>
            <a:r>
              <a:rPr lang="ru-RU" altLang="en-US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2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</a:t>
            </a:r>
            <a:r>
              <a:rPr lang="ru-RU" alt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IMED </a:t>
            </a:r>
            <a:r>
              <a:rPr lang="ru-RU" alt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altLang="en-US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</a:t>
            </a:r>
            <a:r>
              <a:rPr lang="ru-RU" alt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бозрима во времени) — поставлен четкий срок достижения цели.</a:t>
            </a:r>
            <a:endParaRPr lang="ru-RU" altLang="en-US" sz="2000" dirty="0">
              <a:latin typeface="Arial Narrow" panose="020B0606020202030204" pitchFamily="34" charset="0"/>
            </a:endParaRPr>
          </a:p>
          <a:p>
            <a:endParaRPr lang="ru-RU" altLang="en-U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1920" y="34563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План ступенчатой работы по ИТ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56829" y="54787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900" b="1" dirty="0" smtClean="0">
                <a:solidFill>
                  <a:srgbClr val="FF0000"/>
                </a:solidFill>
                <a:latin typeface="+mn-lt"/>
                <a:cs typeface="Arial" charset="0"/>
              </a:rPr>
              <a:t>___________________________________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708084" y="427365"/>
            <a:ext cx="8137078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2400" b="1" dirty="0" smtClean="0"/>
              <a:t>Анализ и </a:t>
            </a:r>
            <a:r>
              <a:rPr lang="ru-RU" sz="2400" b="1" dirty="0" err="1" smtClean="0"/>
              <a:t>переформулировка</a:t>
            </a:r>
            <a:r>
              <a:rPr lang="ru-RU" sz="2400" b="1" dirty="0" smtClean="0"/>
              <a:t> ожиданий</a:t>
            </a:r>
            <a:endParaRPr lang="ru-RU" sz="2400" b="1" dirty="0"/>
          </a:p>
          <a:p>
            <a:pPr>
              <a:buNone/>
            </a:pP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8084" y="1484784"/>
            <a:ext cx="4089400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>
                <a:latin typeface="Arial Narrow" pitchFamily="34" charset="0"/>
              </a:rPr>
              <a:t>Свободный анализ</a:t>
            </a:r>
          </a:p>
          <a:p>
            <a:pPr algn="ctr">
              <a:defRPr/>
            </a:pPr>
            <a:endParaRPr lang="ru-RU" b="1" u="sng" dirty="0">
              <a:latin typeface="Arial Narrow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u="sng" dirty="0">
                <a:latin typeface="Arial Narrow" pitchFamily="34" charset="0"/>
              </a:rPr>
              <a:t>Мои ожидания 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ru-RU" dirty="0">
                <a:latin typeface="Arial Narrow" pitchFamily="34" charset="0"/>
              </a:rPr>
              <a:t>От </a:t>
            </a:r>
            <a:r>
              <a:rPr lang="ru-RU" dirty="0" smtClean="0">
                <a:latin typeface="Arial Narrow" pitchFamily="34" charset="0"/>
              </a:rPr>
              <a:t>работы: </a:t>
            </a:r>
            <a:r>
              <a:rPr lang="ru-RU" dirty="0">
                <a:latin typeface="Arial Narrow" pitchFamily="34" charset="0"/>
              </a:rPr>
              <a:t>что должно произойти?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ru-RU" dirty="0">
                <a:latin typeface="Arial Narrow" pitchFamily="34" charset="0"/>
              </a:rPr>
              <a:t>От </a:t>
            </a:r>
            <a:r>
              <a:rPr lang="ru-RU" dirty="0" smtClean="0">
                <a:latin typeface="Arial Narrow" pitchFamily="34" charset="0"/>
              </a:rPr>
              <a:t>руководителей: </a:t>
            </a:r>
            <a:r>
              <a:rPr lang="ru-RU" dirty="0">
                <a:latin typeface="Arial Narrow" pitchFamily="34" charset="0"/>
              </a:rPr>
              <a:t>как должны относиться ко мне </a:t>
            </a:r>
            <a:r>
              <a:rPr lang="ru-RU" dirty="0" smtClean="0">
                <a:latin typeface="Arial Narrow" pitchFamily="34" charset="0"/>
              </a:rPr>
              <a:t>руководители?</a:t>
            </a:r>
            <a:endParaRPr lang="ru-RU" dirty="0"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ru-RU" dirty="0">
                <a:latin typeface="Arial Narrow" pitchFamily="34" charset="0"/>
              </a:rPr>
              <a:t>От </a:t>
            </a:r>
            <a:r>
              <a:rPr lang="ru-RU" dirty="0" smtClean="0">
                <a:latin typeface="Arial Narrow" pitchFamily="34" charset="0"/>
              </a:rPr>
              <a:t>сотрудников: </a:t>
            </a:r>
            <a:r>
              <a:rPr lang="ru-RU" dirty="0">
                <a:latin typeface="Arial Narrow" pitchFamily="34" charset="0"/>
              </a:rPr>
              <a:t>как должны вести </a:t>
            </a:r>
            <a:r>
              <a:rPr lang="ru-RU" dirty="0" smtClean="0">
                <a:latin typeface="Arial Narrow" pitchFamily="34" charset="0"/>
              </a:rPr>
              <a:t>себя сотрудники?</a:t>
            </a:r>
            <a:endParaRPr lang="ru-RU" dirty="0"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ru-RU" dirty="0">
                <a:latin typeface="Arial Narrow" pitchFamily="34" charset="0"/>
              </a:rPr>
              <a:t>От себя: как должен </a:t>
            </a:r>
            <a:r>
              <a:rPr lang="ru-RU" dirty="0">
                <a:latin typeface="Arial Narrow" pitchFamily="34" charset="0"/>
              </a:rPr>
              <a:t>(на</a:t>
            </a:r>
            <a:r>
              <a:rPr lang="ru-RU" dirty="0">
                <a:latin typeface="Arial Narrow" pitchFamily="34" charset="0"/>
              </a:rPr>
              <a:t>) вести себя я?</a:t>
            </a:r>
          </a:p>
          <a:p>
            <a:pPr marL="342900" indent="-342900">
              <a:buFontTx/>
              <a:buChar char="-"/>
              <a:defRPr/>
            </a:pPr>
            <a:endParaRPr lang="ru-RU" dirty="0">
              <a:latin typeface="Arial Narrow" pitchFamily="34" charset="0"/>
            </a:endParaRPr>
          </a:p>
          <a:p>
            <a:pPr marL="342900" indent="-342900">
              <a:defRPr/>
            </a:pPr>
            <a:r>
              <a:rPr lang="ru-RU" dirty="0">
                <a:latin typeface="Arial Narrow" pitchFamily="34" charset="0"/>
              </a:rPr>
              <a:t>2. </a:t>
            </a:r>
            <a:r>
              <a:rPr lang="ru-RU" u="sng" dirty="0">
                <a:latin typeface="Arial Narrow" pitchFamily="34" charset="0"/>
              </a:rPr>
              <a:t>Мои опасения: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ru-RU" dirty="0">
                <a:latin typeface="Arial Narrow" pitchFamily="34" charset="0"/>
              </a:rPr>
              <a:t>От </a:t>
            </a:r>
            <a:r>
              <a:rPr lang="ru-RU" dirty="0" smtClean="0">
                <a:latin typeface="Arial Narrow" pitchFamily="34" charset="0"/>
              </a:rPr>
              <a:t>работы</a:t>
            </a:r>
            <a:endParaRPr lang="ru-RU" dirty="0"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ru-RU" dirty="0">
                <a:latin typeface="Arial Narrow" pitchFamily="34" charset="0"/>
              </a:rPr>
              <a:t>От </a:t>
            </a:r>
            <a:r>
              <a:rPr lang="ru-RU" dirty="0">
                <a:latin typeface="Arial Narrow" pitchFamily="34" charset="0"/>
              </a:rPr>
              <a:t>р</a:t>
            </a:r>
            <a:r>
              <a:rPr lang="ru-RU" dirty="0" smtClean="0">
                <a:latin typeface="Arial Narrow" pitchFamily="34" charset="0"/>
              </a:rPr>
              <a:t>уководителей </a:t>
            </a:r>
            <a:endParaRPr lang="ru-RU" dirty="0"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ru-RU" dirty="0">
                <a:latin typeface="Arial Narrow" pitchFamily="34" charset="0"/>
              </a:rPr>
              <a:t>От </a:t>
            </a:r>
            <a:r>
              <a:rPr lang="ru-RU" dirty="0" smtClean="0">
                <a:latin typeface="Arial Narrow" pitchFamily="34" charset="0"/>
              </a:rPr>
              <a:t>сотрудников</a:t>
            </a:r>
            <a:endParaRPr lang="ru-RU" dirty="0"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ru-RU" dirty="0">
                <a:latin typeface="Arial Narrow" pitchFamily="34" charset="0"/>
              </a:rPr>
              <a:t>От себя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5275" y="1457325"/>
            <a:ext cx="3140075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 err="1">
                <a:latin typeface="Arial Narrow" pitchFamily="34" charset="0"/>
              </a:rPr>
              <a:t>Переформулировка</a:t>
            </a:r>
            <a:endParaRPr lang="ru-RU" b="1" u="sng" dirty="0">
              <a:latin typeface="Arial Narrow" pitchFamily="34" charset="0"/>
            </a:endParaRPr>
          </a:p>
          <a:p>
            <a:pPr algn="ctr">
              <a:defRPr/>
            </a:pPr>
            <a:endParaRPr lang="ru-RU" b="1" u="sng" dirty="0">
              <a:latin typeface="Arial Narrow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u="sng" dirty="0">
                <a:latin typeface="Arial Narrow" pitchFamily="34" charset="0"/>
              </a:rPr>
              <a:t>Мои ожидания: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ru-RU" dirty="0">
                <a:latin typeface="Arial Narrow" pitchFamily="34" charset="0"/>
              </a:rPr>
              <a:t>Мне понравится, если…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ru-RU" dirty="0">
                <a:latin typeface="Arial Narrow" pitchFamily="34" charset="0"/>
              </a:rPr>
              <a:t>Я был(а) бы рада…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ru-RU" dirty="0">
                <a:latin typeface="Arial Narrow" pitchFamily="34" charset="0"/>
              </a:rPr>
              <a:t>Мне будет приятно…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ru-RU" dirty="0">
                <a:latin typeface="Arial Narrow" pitchFamily="34" charset="0"/>
              </a:rPr>
              <a:t>Для меня подарком будет…</a:t>
            </a:r>
          </a:p>
          <a:p>
            <a:pPr marL="342900" indent="-342900">
              <a:buFontTx/>
              <a:buChar char="-"/>
              <a:defRPr/>
            </a:pPr>
            <a:endParaRPr lang="ru-RU" dirty="0">
              <a:latin typeface="Arial Narrow" pitchFamily="34" charset="0"/>
            </a:endParaRPr>
          </a:p>
          <a:p>
            <a:pPr marL="342900" indent="-342900">
              <a:buFontTx/>
              <a:buChar char="-"/>
              <a:defRPr/>
            </a:pPr>
            <a:endParaRPr lang="ru-RU" dirty="0">
              <a:latin typeface="Arial Narrow" pitchFamily="34" charset="0"/>
            </a:endParaRPr>
          </a:p>
          <a:p>
            <a:pPr marL="342900" indent="-342900">
              <a:buFontTx/>
              <a:buChar char="-"/>
              <a:defRPr/>
            </a:pPr>
            <a:endParaRPr lang="ru-RU" dirty="0">
              <a:latin typeface="Arial Narrow" pitchFamily="34" charset="0"/>
            </a:endParaRPr>
          </a:p>
          <a:p>
            <a:pPr marL="342900" indent="-342900">
              <a:defRPr/>
            </a:pPr>
            <a:r>
              <a:rPr lang="ru-RU" dirty="0">
                <a:latin typeface="Arial Narrow" pitchFamily="34" charset="0"/>
              </a:rPr>
              <a:t>2. </a:t>
            </a:r>
            <a:r>
              <a:rPr lang="ru-RU" u="sng" dirty="0">
                <a:latin typeface="Arial Narrow" pitchFamily="34" charset="0"/>
              </a:rPr>
              <a:t>Мои опасения:</a:t>
            </a:r>
          </a:p>
          <a:p>
            <a:pPr marL="1588" indent="12700" algn="just">
              <a:defRPr/>
            </a:pPr>
            <a:r>
              <a:rPr lang="ru-RU" dirty="0">
                <a:latin typeface="Arial Narrow" pitchFamily="34" charset="0"/>
              </a:rPr>
              <a:t>Осознайте свои «чувствительные точки», переформулируйте  в </a:t>
            </a:r>
            <a:r>
              <a:rPr lang="ru-RU" dirty="0">
                <a:latin typeface="Arial Narrow" pitchFamily="34" charset="0"/>
              </a:rPr>
              <a:t>противоположную </a:t>
            </a:r>
            <a:r>
              <a:rPr lang="ru-RU" dirty="0">
                <a:latin typeface="Arial Narrow" pitchFamily="34" charset="0"/>
              </a:rPr>
              <a:t>позитивную формулу для настройки </a:t>
            </a:r>
            <a:r>
              <a:rPr lang="ru-RU" dirty="0" smtClean="0">
                <a:latin typeface="Arial Narrow" pitchFamily="34" charset="0"/>
              </a:rPr>
              <a:t>сознания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5374</TotalTime>
  <Words>880</Words>
  <Application>Microsoft Office PowerPoint</Application>
  <PresentationFormat>On-screen Show (4:3)</PresentationFormat>
  <Paragraphs>303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 Narrow</vt:lpstr>
      <vt:lpstr>Calibri</vt:lpstr>
      <vt:lpstr>Calibri Light</vt:lpstr>
      <vt:lpstr>Candara</vt:lpstr>
      <vt:lpstr>Symbol</vt:lpstr>
      <vt:lpstr>Times New Roman</vt:lpstr>
      <vt:lpstr>Wingdings</vt:lpstr>
      <vt:lpstr>Office Theme</vt:lpstr>
      <vt:lpstr>PowerPoint Presentation</vt:lpstr>
      <vt:lpstr> ____________________________________</vt:lpstr>
      <vt:lpstr>PowerPoint Presentation</vt:lpstr>
      <vt:lpstr>PowerPoint Presentation</vt:lpstr>
      <vt:lpstr>Мотивация и целеполагание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Осознанная профориентация    </vt:lpstr>
      <vt:lpstr>PowerPoint Presentation</vt:lpstr>
      <vt:lpstr>PowerPoint Presentation</vt:lpstr>
      <vt:lpstr>PowerPoint Presentation</vt:lpstr>
      <vt:lpstr>Выбор  вариантов  поиска работы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Резюме и сопроводительное письмо –  это важно!    </vt:lpstr>
      <vt:lpstr>PowerPoint Presentation</vt:lpstr>
      <vt:lpstr>PowerPoint Presentation</vt:lpstr>
      <vt:lpstr>Телефонные переговоры и собеседование    </vt:lpstr>
      <vt:lpstr>PowerPoint Presentation</vt:lpstr>
      <vt:lpstr>PowerPoint Presentation</vt:lpstr>
      <vt:lpstr>Адаптация на рабочем месте    </vt:lpstr>
      <vt:lpstr>Адаптация на рабочем месте</vt:lpstr>
      <vt:lpstr>Окончание первого рабочего дня</vt:lpstr>
      <vt:lpstr>Процесс адаптации новых сотрудников</vt:lpstr>
      <vt:lpstr>6 составляющих процесса адаптации</vt:lpstr>
      <vt:lpstr>Ваши  вопросы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Konovalova, Ludmila</cp:lastModifiedBy>
  <cp:revision>244</cp:revision>
  <dcterms:created xsi:type="dcterms:W3CDTF">2013-05-27T11:18:46Z</dcterms:created>
  <dcterms:modified xsi:type="dcterms:W3CDTF">2015-05-26T10:39:37Z</dcterms:modified>
</cp:coreProperties>
</file>